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77"/>
  </p:notesMasterIdLst>
  <p:sldIdLst>
    <p:sldId id="256" r:id="rId3"/>
    <p:sldId id="341" r:id="rId4"/>
    <p:sldId id="257" r:id="rId5"/>
    <p:sldId id="258" r:id="rId6"/>
    <p:sldId id="259" r:id="rId7"/>
    <p:sldId id="283" r:id="rId8"/>
    <p:sldId id="260" r:id="rId9"/>
    <p:sldId id="282" r:id="rId10"/>
    <p:sldId id="261" r:id="rId11"/>
    <p:sldId id="300" r:id="rId12"/>
    <p:sldId id="262" r:id="rId13"/>
    <p:sldId id="263" r:id="rId14"/>
    <p:sldId id="264" r:id="rId15"/>
    <p:sldId id="265" r:id="rId16"/>
    <p:sldId id="342" r:id="rId17"/>
    <p:sldId id="343" r:id="rId18"/>
    <p:sldId id="266" r:id="rId19"/>
    <p:sldId id="284" r:id="rId20"/>
    <p:sldId id="285" r:id="rId21"/>
    <p:sldId id="287" r:id="rId22"/>
    <p:sldId id="288" r:id="rId23"/>
    <p:sldId id="289" r:id="rId24"/>
    <p:sldId id="292" r:id="rId25"/>
    <p:sldId id="293" r:id="rId26"/>
    <p:sldId id="294" r:id="rId27"/>
    <p:sldId id="295" r:id="rId28"/>
    <p:sldId id="291" r:id="rId29"/>
    <p:sldId id="296" r:id="rId30"/>
    <p:sldId id="297" r:id="rId31"/>
    <p:sldId id="344" r:id="rId32"/>
    <p:sldId id="298" r:id="rId33"/>
    <p:sldId id="302" r:id="rId34"/>
    <p:sldId id="345" r:id="rId35"/>
    <p:sldId id="299" r:id="rId36"/>
    <p:sldId id="303" r:id="rId37"/>
    <p:sldId id="309" r:id="rId38"/>
    <p:sldId id="308" r:id="rId39"/>
    <p:sldId id="307" r:id="rId40"/>
    <p:sldId id="306" r:id="rId41"/>
    <p:sldId id="290" r:id="rId42"/>
    <p:sldId id="274" r:id="rId43"/>
    <p:sldId id="275" r:id="rId44"/>
    <p:sldId id="276" r:id="rId45"/>
    <p:sldId id="311" r:id="rId46"/>
    <p:sldId id="312" r:id="rId47"/>
    <p:sldId id="313" r:id="rId48"/>
    <p:sldId id="310" r:id="rId49"/>
    <p:sldId id="277" r:id="rId50"/>
    <p:sldId id="278" r:id="rId51"/>
    <p:sldId id="279" r:id="rId52"/>
    <p:sldId id="314" r:id="rId53"/>
    <p:sldId id="280" r:id="rId54"/>
    <p:sldId id="315" r:id="rId55"/>
    <p:sldId id="346" r:id="rId56"/>
    <p:sldId id="347" r:id="rId57"/>
    <p:sldId id="270" r:id="rId58"/>
    <p:sldId id="316" r:id="rId59"/>
    <p:sldId id="271" r:id="rId60"/>
    <p:sldId id="348" r:id="rId61"/>
    <p:sldId id="272" r:id="rId62"/>
    <p:sldId id="349" r:id="rId63"/>
    <p:sldId id="350" r:id="rId64"/>
    <p:sldId id="317" r:id="rId65"/>
    <p:sldId id="318" r:id="rId66"/>
    <p:sldId id="321" r:id="rId67"/>
    <p:sldId id="319" r:id="rId68"/>
    <p:sldId id="320" r:id="rId69"/>
    <p:sldId id="324" r:id="rId70"/>
    <p:sldId id="273" r:id="rId71"/>
    <p:sldId id="326" r:id="rId72"/>
    <p:sldId id="327" r:id="rId73"/>
    <p:sldId id="328" r:id="rId74"/>
    <p:sldId id="338" r:id="rId75"/>
    <p:sldId id="339"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tmeyer"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0"/>
  </p:normalViewPr>
  <p:slideViewPr>
    <p:cSldViewPr>
      <p:cViewPr varScale="1">
        <p:scale>
          <a:sx n="83" d="100"/>
          <a:sy n="83" d="100"/>
        </p:scale>
        <p:origin x="-468" y="-78"/>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142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10-15T14:30:09.095" idx="1">
    <p:pos x="1"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0395B1-B159-4158-9EAA-3D91FF285AE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upremecourt.ohio.gov/LegalResources/Rules/govbar/govbar.pdf#Rule6"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supremecourt.ohio.gov/LegalResources/Rules/govbar/govbar.pdf#Rule1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gis.cuyahogacounty.us/"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tc.gov/docs/pl108_458.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codes.ohio.gov/orc/149.45" TargetMode="External"/><Relationship Id="rId5" Type="http://schemas.openxmlformats.org/officeDocument/2006/relationships/hyperlink" Target="http://www.legislature.state.oh.us/bills.cfm?ID=127_SB_6" TargetMode="External"/><Relationship Id="rId4" Type="http://schemas.openxmlformats.org/officeDocument/2006/relationships/hyperlink" Target="http://www.flickr.com/photos/15914631@N00/3348033925"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DAF8E-DEEC-4759-B392-92CFC7D4EF6F}" type="slidenum">
              <a:rPr lang="en-US"/>
              <a:pPr/>
              <a:t>17</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Professional license information can reveal a person’s business address, whether they are currently licensed and whether they have been subject to disciplinary action by the governing bodies of their profession.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73777-1712-435E-8A74-6DEC1C0BCEB9}" type="slidenum">
              <a:rPr lang="en-US"/>
              <a:pPr/>
              <a:t>24</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pPr>
              <a:buFont typeface="Symbol" pitchFamily="18" charset="2"/>
              <a:buChar char=""/>
            </a:pPr>
            <a:r>
              <a:rPr lang="en-US"/>
              <a:t>Does not indicate whether the person has been sanctioned by the Supreme Court pursuant to </a:t>
            </a:r>
            <a:r>
              <a:rPr lang="en-US">
                <a:hlinkClick r:id="rId3"/>
              </a:rPr>
              <a:t>Gov. Bar R. VI</a:t>
            </a:r>
            <a:r>
              <a:rPr lang="en-US"/>
              <a:t> (registration &amp; registration fee) or </a:t>
            </a:r>
            <a:r>
              <a:rPr lang="en-US">
                <a:hlinkClick r:id="rId4"/>
              </a:rPr>
              <a:t>Gov. Bar R. X</a:t>
            </a:r>
            <a:r>
              <a:rPr lang="en-US"/>
              <a:t> (continuing legal education).</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9DE52-C4A3-44B6-B76B-EBC617B5A8B0}" type="slidenum">
              <a:rPr lang="en-US"/>
              <a:pPr/>
              <a:t>31</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SEC - Links for finding out whether investment professionals are licensed by the state or federal government and whether they have had run-ins with regulators or serious complaints from investors.  Information on firms and brokers. </a:t>
            </a:r>
          </a:p>
          <a:p>
            <a:endParaRPr lang="en-US"/>
          </a:p>
          <a:p>
            <a:r>
              <a:rPr lang="en-US"/>
              <a:t>FINRA - Check the professional background of current and former FINRA-registered securities firms and brokers.  FINRA is a non-government regulator of securities firms. </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2DD04-4644-4E54-A78C-F80A727B22A2}" type="slidenum">
              <a:rPr lang="en-US"/>
              <a:pPr/>
              <a:t>32</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See Disclosure section --- He was indicted, but the site is 30 days behind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A1DFB-F3BE-4963-B181-67D68E7D8809}" type="slidenum">
              <a:rPr lang="en-US"/>
              <a:pPr/>
              <a:t>34</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Certified Financial Planner - Find financial planners certified by the Certified Financial Planner Board of Standards, Inc. and whether there has been disciplinary action by the Board.  This database DOES NOT indicate whether the planner holds required federal or state licenses.</a:t>
            </a:r>
          </a:p>
          <a:p>
            <a:endParaRPr lang="en-US"/>
          </a:p>
          <a:p>
            <a:r>
              <a:rPr lang="en-US"/>
              <a:t>Philip Rossi </a:t>
            </a:r>
          </a:p>
          <a:p>
            <a:r>
              <a:rPr lang="en-US"/>
              <a:t>Bernard Madoff </a:t>
            </a:r>
          </a:p>
          <a:p>
            <a:endParaRPr lang="en-US"/>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F4644-825A-4F67-99ED-02C7D0CB523B}" type="slidenum">
              <a:rPr lang="en-US"/>
              <a:pPr/>
              <a:t>49</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sz="1300"/>
              <a:t>For fee, need fingerprints and driver’s license.  Arrests for felonies and escalating misdemeanors.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65CEB-19FB-40D6-AAB1-EE281C6E313A}" type="slidenum">
              <a:rPr lang="en-US"/>
              <a:pPr/>
              <a:t>5</a:t>
            </a:fld>
            <a:endParaRPr lang="en-US"/>
          </a:p>
        </p:txBody>
      </p:sp>
      <p:sp>
        <p:nvSpPr>
          <p:cNvPr id="7170" name="Rectangle 2"/>
          <p:cNvSpPr>
            <a:spLocks noRot="1" noChangeArrowheads="1" noTextEdit="1"/>
          </p:cNvSpPr>
          <p:nvPr>
            <p:ph type="sldImg"/>
          </p:nvPr>
        </p:nvSpPr>
        <p:spPr>
          <a:xfrm>
            <a:off x="1144588" y="685800"/>
            <a:ext cx="4572000" cy="3429000"/>
          </a:xfrm>
          <a:ln/>
        </p:spPr>
      </p:sp>
      <p:sp>
        <p:nvSpPr>
          <p:cNvPr id="7171" name="Rectangle 3"/>
          <p:cNvSpPr>
            <a:spLocks noGrp="1" noChangeArrowheads="1"/>
          </p:cNvSpPr>
          <p:nvPr>
            <p:ph type="body" idx="1"/>
          </p:nvPr>
        </p:nvSpPr>
        <p:spPr/>
        <p:txBody>
          <a:bodyPr/>
          <a:lstStyle/>
          <a:p>
            <a:r>
              <a:rPr lang="en-US"/>
              <a:t>Driver’s Privacy Protection Act – need a permissible purpose to access driver’s license information.  Civil or Criminal investigation is a permissible purpose.</a:t>
            </a:r>
          </a:p>
          <a:p>
            <a:endParaRPr lang="en-US"/>
          </a:p>
          <a:p>
            <a:r>
              <a:rPr lang="en-US"/>
              <a:t>Requires that a “consumer report” gathered by anyone regularly involved in the business of compiling and selling consumer reports (“consumer reporting agency”) can only be disclosed to those who have a permissible use. </a:t>
            </a:r>
          </a:p>
          <a:p>
            <a:endParaRPr lang="en-US"/>
          </a:p>
          <a:p>
            <a:endParaRPr lang="en-US"/>
          </a:p>
          <a:p>
            <a:endParaRPr lang="en-US"/>
          </a:p>
          <a:p>
            <a:endParaRPr lang="en-US"/>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F3593-4F52-4EC1-B3DE-E663B19DB891}" type="slidenum">
              <a:rPr lang="en-US"/>
              <a:pPr/>
              <a:t>50</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 Order online or find the location of local offices where you can obtain copies.  For example, Cleveland City Hall is one such local office.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3C3DA-BC83-4135-8657-D90EFE827DD7}" type="slidenum">
              <a:rPr lang="en-US"/>
              <a:pPr/>
              <a:t>60</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hlinkClick r:id="rId3"/>
              </a:rPr>
              <a:t>Cuyahoga Enterprise Geographic Information System (CEGIS)</a:t>
            </a:r>
            <a:r>
              <a:rPr lang="en-US"/>
              <a:t/>
            </a:r>
            <a:br>
              <a:rPr lang="en-US"/>
            </a:br>
            <a:r>
              <a:rPr lang="en-US"/>
              <a:t>-detailed information on houses and businesses in the county. Type in an address or owner's name. The system combines information from the Cuyahoga County Auditor's Office and Recorder's Office. It will show the property owner, liens, how much was paid for the house, whether taxes have been paid and a detailed deed transfer history. A map which shows information about the property's neighborhood - census information, nearby sex offenders, nearby foreclosures and more.  The site is free, with registration.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E25D8-ACC4-4F90-93E6-5FDAA165B76A}" type="slidenum">
              <a:rPr lang="en-US"/>
              <a:pPr/>
              <a:t>7</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b="1">
                <a:hlinkClick r:id="rId3"/>
              </a:rPr>
              <a:t>Intelligence Reform and Terrorism Prevention Act of 2004</a:t>
            </a:r>
            <a:r>
              <a:rPr lang="en-US" b="1"/>
              <a:t> </a:t>
            </a:r>
            <a:r>
              <a:rPr lang="en-US"/>
              <a:t>(Can not put social security number on driver’s license)   42 U.S.C.A. §405c(2)C(vi)(II) </a:t>
            </a:r>
          </a:p>
          <a:p>
            <a:r>
              <a:rPr lang="en-US"/>
              <a:t>Image: '</a:t>
            </a:r>
            <a:r>
              <a:rPr lang="en-US">
                <a:hlinkClick r:id="rId4"/>
              </a:rPr>
              <a:t>My First Social Security Card</a:t>
            </a:r>
            <a:r>
              <a:rPr lang="en-US"/>
              <a:t>‘</a:t>
            </a:r>
          </a:p>
          <a:p>
            <a:endParaRPr lang="en-US"/>
          </a:p>
          <a:p>
            <a:r>
              <a:rPr lang="en-US"/>
              <a:t>prohibit the commercial sale of SSNs .)  These bills contain exceptions, including an exception for employee background checks, fraud prevention. mends the federal criminal code to prohibit the display, sale, or purchase of Social Security numbers without the affirmatively expressed consent of the individual, except in specified circumstances. Directs the Attorney General to study and report to Congress on all the uses of Social Security numbers permitted, required, authorized, or excepted under any federal law, including the impact of such uses on privacy and data security.</a:t>
            </a:r>
          </a:p>
          <a:p>
            <a:r>
              <a:rPr lang="en-US"/>
              <a:t>Establishes a public records exception to the prohibition. Directs the Comptroller General to study and report to Congress on Social Security numbers in public records. Grants the Attorney General rulemaking authority to enforce this Act's prohibition and to implement and clarify the permitted uses occurring as a result of an interaction between businesses, governments, or business and government. Prohibits a commercial entity from requiring an individual to provide a Social Security number when purchasing a commercial good or service or denying an individual the good or service for refusing to provide that number, with exceptions. Establishes civil and criminal penalties.</a:t>
            </a:r>
          </a:p>
          <a:p>
            <a:r>
              <a:rPr lang="en-US"/>
              <a:t>Extends civil monetary penalties for misuse of a Social Security number.</a:t>
            </a:r>
          </a:p>
          <a:p>
            <a:r>
              <a:rPr lang="en-US"/>
              <a:t>Provides for: (1) criminal penalties under SSA title II for the misuse of a Social Security number; (2) civil actions and civil penalties against persons who violate this Act; and (3) federal injunctive authority with respect to any violation by a public entity.</a:t>
            </a:r>
            <a:br>
              <a:rPr lang="en-US"/>
            </a:br>
            <a:r>
              <a:rPr lang="en-US"/>
              <a:t>www.flickr.com/photos/15914631@</a:t>
            </a:r>
            <a:br>
              <a:rPr lang="en-US"/>
            </a:br>
            <a:r>
              <a:rPr lang="en-US"/>
              <a:t>N00/3348033925</a:t>
            </a:r>
          </a:p>
          <a:p>
            <a:r>
              <a:rPr lang="en-US" b="1"/>
              <a:t>Ohio </a:t>
            </a:r>
            <a:r>
              <a:rPr lang="en-US" b="1">
                <a:hlinkClick r:id="rId5"/>
              </a:rPr>
              <a:t>S.B. 6</a:t>
            </a:r>
            <a:r>
              <a:rPr lang="en-US"/>
              <a:t> prohibits a public office from making available to the general public on the Internet any document that contains an individual's Social Security number. (</a:t>
            </a:r>
            <a:r>
              <a:rPr lang="en-US">
                <a:hlinkClick r:id="rId6"/>
              </a:rPr>
              <a:t>R.C. 149.45(B)(1) and (2)</a:t>
            </a:r>
            <a:r>
              <a:rPr lang="en-US"/>
              <a:t>)</a:t>
            </a:r>
            <a:br>
              <a:rPr lang="en-US"/>
            </a:br>
            <a:r>
              <a:rPr lang="en-US"/>
              <a:t/>
            </a:r>
            <a:br>
              <a:rPr lang="en-US"/>
            </a:br>
            <a:endParaRPr lang="en-US"/>
          </a:p>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B44C5-0782-4CF2-8C4E-A6C1676CEF12}" type="slidenum">
              <a:rPr lang="en-US"/>
              <a:pPr/>
              <a:t>70</a:t>
            </a:fld>
            <a:endParaRPr 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For automobile searches by owner name, need permissible purpose under Drivers Privacy Protection Act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0395B1-B159-4158-9EAA-3D91FF285AE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A92F0-7971-49B7-B5D7-1095E729BA92}" type="slidenum">
              <a:rPr lang="en-US"/>
              <a:pPr/>
              <a:t>9</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Provide for partial redaction or omission of social security numbers and other identifying information. </a:t>
            </a:r>
          </a:p>
          <a:p>
            <a:r>
              <a:rPr lang="en-US"/>
              <a:t>Provide that a party to a case, or person whom the information is about, may request that the court limit access to case information. The court can limit public access, if it finds that the presumption of allowing public access is outweighed by a higher interest" after considering a list of four factors. The court must use the least restrictive means of limiting access. </a:t>
            </a:r>
          </a:p>
          <a:p>
            <a:r>
              <a:rPr lang="en-US"/>
              <a:t>Create a procedure where any person can request access to documents or information that has been granted "limited public access".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E519861-59D0-499E-A2C7-B9CF0DC7C5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31641E-325A-4290-906C-D14D120A98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C30E9E-154B-4F6A-B0CC-60D344FBB3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19861-59D0-499E-A2C7-B9CF0DC7C57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81510-A7AC-4E59-9E9E-D88EDD1AB59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395C5A-0212-4698-B9F4-61603CD05F6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E57E8-387F-4B86-BF69-CDFA3DC2A61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37B7B-7300-4649-B5F5-947610239E2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5F17B-5E6A-465C-8EFD-6B17C633185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C83526-2528-448C-B04F-070618034E4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A800B-CD91-421D-B157-02BEBA3C2E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981510-A7AC-4E59-9E9E-D88EDD1AB59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D2988-CE70-4842-ABB2-B60393849C8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641E-325A-4290-906C-D14D120A987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30E9E-154B-4F6A-B0CC-60D344FBB3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395C5A-0212-4698-B9F4-61603CD05F6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1AE57E8-387F-4B86-BF69-CDFA3DC2A61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0837B7B-7300-4649-B5F5-947610239E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7C5F17B-5E6A-465C-8EFD-6B17C633185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FC83526-2528-448C-B04F-070618034E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91A800B-CD91-421D-B157-02BEBA3C2EA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3CD2988-CE70-4842-ABB2-B60393849C8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E3F7B0-8CB0-4D2F-9FB0-C5370C049A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3F7B0-8CB0-4D2F-9FB0-C5370C049A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ccurint.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openonline.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peopleferret.com/" TargetMode="External"/><Relationship Id="rId3" Type="http://schemas.openxmlformats.org/officeDocument/2006/relationships/hyperlink" Target="https://www.law.csuohio.edu/lawlibrary/guides/public/portals" TargetMode="External"/><Relationship Id="rId7" Type="http://schemas.openxmlformats.org/officeDocument/2006/relationships/hyperlink" Target="http://www.brbpub.com/pubrecsites.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publicrecords.com/" TargetMode="External"/><Relationship Id="rId5" Type="http://schemas.openxmlformats.org/officeDocument/2006/relationships/hyperlink" Target="http://www.searchsystems.net/" TargetMode="External"/><Relationship Id="rId4" Type="http://schemas.openxmlformats.org/officeDocument/2006/relationships/hyperlink" Target="http://www.netronline.com/public_records.htm" TargetMode="Externa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supremecourt.ohio.gov/AttySvcs/AttyReg/Public_AttorneyInformation.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flickr.com/photos/25159787@N07/251802248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law.csuohio.edu/lawlibrary/guides/publi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lrx.com/features/lawyerlicenses.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abanet.org/cpr/regulation/scpd/disciplinary.html" TargetMode="External"/><Relationship Id="rId4" Type="http://schemas.openxmlformats.org/officeDocument/2006/relationships/hyperlink" Target="http://www.sconet.state.oh.us/rod/new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des.ohio.gov/orc/149.4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www.med.ohio.gov/professional.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lexisnexis.com/infopro/zimmerman/disp.aspx?z=1250" TargetMode="External"/><Relationship Id="rId7" Type="http://schemas.openxmlformats.org/officeDocument/2006/relationships/hyperlink" Target="http://www.sec.gov/investor/brokers.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finraawardsonline.finra.org/" TargetMode="External"/><Relationship Id="rId5" Type="http://schemas.openxmlformats.org/officeDocument/2006/relationships/hyperlink" Target="http://www.archipelago.com/regulation/arbitration_awards.asp" TargetMode="External"/><Relationship Id="rId4" Type="http://schemas.openxmlformats.org/officeDocument/2006/relationships/hyperlink" Target="http://www.finra.org/Investors/ToolsCalculators/BrokerCheck/index.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nfa.futures.org/basicne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cfp.net/search/" TargetMode="External"/><Relationship Id="rId4" Type="http://schemas.openxmlformats.org/officeDocument/2006/relationships/hyperlink" Target="http://www.nyse.com/DiscAxn/discAxnIndex.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aw.cornell.edu/uscode/html/uscode05/usc_sec_05_00000552----000-.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cpa.org/forthepublic/disciplinaryactions/pages/default.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virtualchase.com/articles/criminal_checks_national.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buckeyesheriffs.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hyperlink" Target="http://www.criminalsearches.com/" TargetMode="External"/><Relationship Id="rId7" Type="http://schemas.openxmlformats.org/officeDocument/2006/relationships/hyperlink" Target="http://www.policereports.u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corrections.com/links/show/20" TargetMode="External"/><Relationship Id="rId5" Type="http://schemas.openxmlformats.org/officeDocument/2006/relationships/hyperlink" Target="http://www.drc.state.oh.us/OffenderSearch/Search.aspx" TargetMode="External"/><Relationship Id="rId4" Type="http://schemas.openxmlformats.org/officeDocument/2006/relationships/hyperlink" Target="http://www.bop.gov/inmate_locator/index.jsp"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nsopr.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familywatchdog.us/" TargetMode="External"/><Relationship Id="rId4" Type="http://schemas.openxmlformats.org/officeDocument/2006/relationships/hyperlink" Target="http://www.fbi.gov/hq/cid/cac/registry.htm"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aw.cornell.edu/uscode/html/uscode18/usc_sec_18_00002721----000-.html" TargetMode="External"/><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flickr.com/photos/15914631@N00/3348033929" TargetMode="External"/><Relationship Id="rId5" Type="http://schemas.openxmlformats.org/officeDocument/2006/relationships/image" Target="../media/image4.jpeg"/><Relationship Id="rId4" Type="http://schemas.openxmlformats.org/officeDocument/2006/relationships/hyperlink" Target="http://www.ftc.gov/os/statutes/031224fcra.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cdc.gov/nchs/w2w.ht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www.odh.ohio.gov/vitalstatistics/vitalstats.asp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ohsweb.ohiohistory.org/death/" TargetMode="External"/><Relationship Id="rId7" Type="http://schemas.openxmlformats.org/officeDocument/2006/relationships/hyperlink" Target="http://www.deathindexes.co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infoweb.newsbank.com/iw-search/we/InfoWeb?p_product=OBIT&amp;p_action=keyword&amp;p_theme=obits2&amp;p_nbid=O64N5AGNMTEzNTI4NjM3OS42NDg2ODI6MToxNDoyMDYuMjQ0LjUzLjE0Nw&amp;p_clear_search=yes&amp;d_refprod=OBIT&amp;" TargetMode="External"/><Relationship Id="rId5" Type="http://schemas.openxmlformats.org/officeDocument/2006/relationships/hyperlink" Target="http://ssdi.rootsweb.com/?o_xid=0028727949&amp;o_lid=0028727949" TargetMode="External"/><Relationship Id="rId4" Type="http://schemas.openxmlformats.org/officeDocument/2006/relationships/hyperlink" Target="http://dxsrv4.cpl.org/WebZ/Authorize?sessionid=0&amp;next=/html/obit_start.html&amp;dbchoice=1:dbname=necr&amp;bad=html/authofail.html&amp;style=nofram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odh.ohio.gov/vitalstatistics/mrgdiv.asp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hyperlink" Target="http://probate.cuyahogacounty.us/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cpdocket.cp.cuyahogacounty.us/p_PickSearch.aspx" TargetMode="External"/><Relationship Id="rId4" Type="http://schemas.openxmlformats.org/officeDocument/2006/relationships/hyperlink" Target="http://probate.cuyahogacounty.us/ml/pa.urd/pamw650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summitohioprobate.com/ML_Index.ht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indorgs.virginia.edu/portico/personalproperty.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www.zillow.com/"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indorgs.virginia.edu/portico/personalproperty.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propertyshark.com/mason/" TargetMode="External"/><Relationship Id="rId4" Type="http://schemas.openxmlformats.org/officeDocument/2006/relationships/hyperlink" Target="http://homepage.mac.com/researchventure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butlercountyclerk.org/BCC/default.aspx?c=/StatewidePropertySearch"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butlercountyclerk.org/BCC/default.aspx?c=/StatewideRealEstateTaxSearc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heriff.cuyahogacounty.us/en-US/Foreclosure-Sales.asp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gis.cuyahogacounty.us/" TargetMode="External"/><Relationship Id="rId4" Type="http://schemas.openxmlformats.org/officeDocument/2006/relationships/hyperlink" Target="http://neocando.case.edu/cando/housingReport/interface.jsp"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co.summit.oh.us/sheriff/sales.htm" TargetMode="External"/><Relationship Id="rId3" Type="http://schemas.openxmlformats.org/officeDocument/2006/relationships/hyperlink" Target="http://www.summitoh.net/rec/html/recsplit.html" TargetMode="External"/><Relationship Id="rId7" Type="http://schemas.openxmlformats.org/officeDocument/2006/relationships/hyperlink" Target="http://fiscaloffice.summitoh.net/index.php/unclaimed-fund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fiscaloffice.summitoh.net/index.php/property-tax-estimator" TargetMode="External"/><Relationship Id="rId5" Type="http://schemas.openxmlformats.org/officeDocument/2006/relationships/hyperlink" Target="http://fiscaloffice.summitoh.net/index.php/average-home-sales" TargetMode="External"/><Relationship Id="rId4" Type="http://schemas.openxmlformats.org/officeDocument/2006/relationships/hyperlink" Target="http://fiscaloffice.summitoh.net/index.php/property-tax-search" TargetMode="External"/><Relationship Id="rId9" Type="http://schemas.openxmlformats.org/officeDocument/2006/relationships/hyperlink" Target="http://scids.summitoh.net/gpaws2internet/"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2.sos.state.oh.us/portal/page?_pageid=35,58664,35_58675&amp;_dad=portal&amp;_schema=PORTA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www.searchsystems.net/search.ph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legislature.state.oh.us/bills.cfm?ID=127_SB_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flickr.com/photos/15914631@N00/3348033925" TargetMode="External"/><Relationship Id="rId4" Type="http://schemas.openxmlformats.org/officeDocument/2006/relationships/hyperlink" Target="http://www.govtrack.us/congress/billtext.xpd?bill=s111-3789"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www.landings.com/evird.acgi$pass*193800883!_h-www.landings.com/landings/pages/search.html" TargetMode="External"/><Relationship Id="rId7"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ext.dps.state.oh.us/BMVOnlineServices.Public/TitleSearch.aspx" TargetMode="External"/><Relationship Id="rId5" Type="http://schemas.openxmlformats.org/officeDocument/2006/relationships/hyperlink" Target="http://www.celebrityaircraft.com/aircraft/celebrity/" TargetMode="External"/><Relationship Id="rId4" Type="http://schemas.openxmlformats.org/officeDocument/2006/relationships/hyperlink" Target="http://indorgs.virginia.edu/portico/personalproperty.html"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sec.gov/edgar.s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4.xml.rels><?xml version="1.0" encoding="UTF-8" standalone="yes"?>
<Relationships xmlns="http://schemas.openxmlformats.org/package/2006/relationships"><Relationship Id="rId3" Type="http://schemas.openxmlformats.org/officeDocument/2006/relationships/hyperlink" Target="http://fiscaloffice.summitoh.net/index.php/unclaimed-fund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www.unclaimed.org/" TargetMode="External"/><Relationship Id="rId4" Type="http://schemas.openxmlformats.org/officeDocument/2006/relationships/hyperlink" Target="http://com.ohio.gov/unfd/treasurehunt.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lexis-nexis.com/clients/investigate/pdf/-GLBA.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conet.state.oh.us/LegalResources/Rules/superintendence/Superintendence.pdfhttp:/www.supremecourt.ohio.gov/RuleAmendments/documents/Amend.%20to%20Sup.%20R.%2044%20-47%20(FINAL)%20(J.%20VanNorman%20&amp;%20J.%20Cline).do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838200"/>
            <a:ext cx="7772400" cy="1828800"/>
          </a:xfrm>
          <a:solidFill>
            <a:schemeClr val="tx1"/>
          </a:solidFill>
        </p:spPr>
        <p:txBody>
          <a:bodyPr>
            <a:normAutofit fontScale="90000"/>
          </a:bodyPr>
          <a:lstStyle/>
          <a:p>
            <a:r>
              <a:rPr lang="en-US" sz="4000" b="1" dirty="0">
                <a:solidFill>
                  <a:schemeClr val="bg1"/>
                </a:solidFill>
              </a:rPr>
              <a:t>Investigative Research:  Public Records and “Publicly Available Information</a:t>
            </a:r>
          </a:p>
        </p:txBody>
      </p:sp>
      <p:sp>
        <p:nvSpPr>
          <p:cNvPr id="2051" name="Rectangle 3"/>
          <p:cNvSpPr>
            <a:spLocks noGrp="1" noChangeArrowheads="1"/>
          </p:cNvSpPr>
          <p:nvPr>
            <p:ph type="subTitle" idx="1"/>
          </p:nvPr>
        </p:nvSpPr>
        <p:spPr>
          <a:xfrm>
            <a:off x="1371600" y="3276600"/>
            <a:ext cx="6400800" cy="3048000"/>
          </a:xfrm>
          <a:solidFill>
            <a:schemeClr val="tx1"/>
          </a:solidFill>
        </p:spPr>
        <p:txBody>
          <a:bodyPr/>
          <a:lstStyle/>
          <a:p>
            <a:pPr>
              <a:lnSpc>
                <a:spcPct val="90000"/>
              </a:lnSpc>
            </a:pPr>
            <a:endParaRPr lang="en-US" sz="2800" dirty="0"/>
          </a:p>
          <a:p>
            <a:pPr>
              <a:lnSpc>
                <a:spcPct val="90000"/>
              </a:lnSpc>
            </a:pPr>
            <a:r>
              <a:rPr lang="en-US" dirty="0">
                <a:solidFill>
                  <a:schemeClr val="bg1"/>
                </a:solidFill>
              </a:rPr>
              <a:t>Sue </a:t>
            </a:r>
            <a:r>
              <a:rPr lang="en-US" dirty="0" err="1">
                <a:solidFill>
                  <a:schemeClr val="bg1"/>
                </a:solidFill>
              </a:rPr>
              <a:t>Altmeyer</a:t>
            </a:r>
            <a:r>
              <a:rPr lang="en-US" dirty="0">
                <a:solidFill>
                  <a:schemeClr val="bg1"/>
                </a:solidFill>
              </a:rPr>
              <a:t>, J.D., M.L.S.</a:t>
            </a:r>
          </a:p>
          <a:p>
            <a:pPr>
              <a:lnSpc>
                <a:spcPct val="90000"/>
              </a:lnSpc>
            </a:pPr>
            <a:r>
              <a:rPr lang="en-US" dirty="0">
                <a:solidFill>
                  <a:schemeClr val="bg1"/>
                </a:solidFill>
              </a:rPr>
              <a:t>Electronic Services Librarian, Cleveland Marshall College of Law</a:t>
            </a:r>
          </a:p>
          <a:p>
            <a:pPr>
              <a:lnSpc>
                <a:spcPct val="90000"/>
              </a:lnSpc>
            </a:pPr>
            <a:r>
              <a:rPr lang="en-US" dirty="0" smtClean="0">
                <a:solidFill>
                  <a:schemeClr val="bg1"/>
                </a:solidFill>
              </a:rPr>
              <a:t>Nov 11, 2011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r>
              <a:rPr lang="en-US"/>
              <a:t>Public records may not be published or readily available – may have to do information request.</a:t>
            </a:r>
          </a:p>
          <a:p>
            <a:endParaRPr lang="en-US"/>
          </a:p>
          <a:p>
            <a:endParaRPr lang="en-US"/>
          </a:p>
          <a:p>
            <a:endParaRPr lang="en-US"/>
          </a:p>
        </p:txBody>
      </p:sp>
      <p:sp>
        <p:nvSpPr>
          <p:cNvPr id="56322" name="Rectangle 2"/>
          <p:cNvSpPr>
            <a:spLocks noGrp="1" noChangeArrowheads="1"/>
          </p:cNvSpPr>
          <p:nvPr>
            <p:ph type="title"/>
          </p:nvPr>
        </p:nvSpPr>
        <p:spPr/>
        <p:txBody>
          <a:bodyPr/>
          <a:lstStyle/>
          <a:p>
            <a:r>
              <a:rPr lang="en-US"/>
              <a:t>Restrictions on Accessing</a:t>
            </a:r>
          </a:p>
        </p:txBody>
      </p:sp>
      <p:pic>
        <p:nvPicPr>
          <p:cNvPr id="56324" name="Picture 4"/>
          <p:cNvPicPr>
            <a:picLocks noChangeAspect="1" noChangeArrowheads="1"/>
          </p:cNvPicPr>
          <p:nvPr/>
        </p:nvPicPr>
        <p:blipFill>
          <a:blip r:embed="rId3" cstate="print"/>
          <a:srcRect/>
          <a:stretch>
            <a:fillRect/>
          </a:stretch>
        </p:blipFill>
        <p:spPr bwMode="auto">
          <a:xfrm>
            <a:off x="3124200" y="3505200"/>
            <a:ext cx="3200400" cy="1920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2209800"/>
            <a:ext cx="6629400" cy="4191000"/>
          </a:xfrm>
        </p:spPr>
        <p:txBody>
          <a:bodyPr/>
          <a:lstStyle/>
          <a:p>
            <a:pPr>
              <a:buFont typeface="Symbol" pitchFamily="18" charset="2"/>
              <a:buChar char=""/>
            </a:pPr>
            <a:r>
              <a:rPr lang="en-US"/>
              <a:t>Only to a certain extent.  </a:t>
            </a:r>
          </a:p>
          <a:p>
            <a:pPr>
              <a:buFont typeface="Symbol" pitchFamily="18" charset="2"/>
              <a:buChar char=""/>
            </a:pPr>
            <a:r>
              <a:rPr lang="en-US"/>
              <a:t>Free materials on-line = discrete bits of information. Pay databases retrieve information from many sources.</a:t>
            </a:r>
          </a:p>
          <a:p>
            <a:pPr>
              <a:buFont typeface="Symbol" pitchFamily="18" charset="2"/>
              <a:buChar char=""/>
            </a:pPr>
            <a:r>
              <a:rPr lang="en-US"/>
              <a:t>Not every court/government agency makes records available via Web.</a:t>
            </a:r>
          </a:p>
        </p:txBody>
      </p:sp>
      <p:sp>
        <p:nvSpPr>
          <p:cNvPr id="10242" name="Rectangle 2"/>
          <p:cNvSpPr>
            <a:spLocks noGrp="1" noChangeArrowheads="1"/>
          </p:cNvSpPr>
          <p:nvPr>
            <p:ph type="title"/>
          </p:nvPr>
        </p:nvSpPr>
        <p:spPr>
          <a:xfrm>
            <a:off x="457200" y="381000"/>
            <a:ext cx="7543800" cy="1295400"/>
          </a:xfrm>
        </p:spPr>
        <p:txBody>
          <a:bodyPr>
            <a:normAutofit fontScale="90000"/>
          </a:bodyPr>
          <a:lstStyle/>
          <a:p>
            <a:r>
              <a:rPr lang="en-US"/>
              <a:t>Is “free background check”</a:t>
            </a:r>
            <a:br>
              <a:rPr lang="en-US"/>
            </a:br>
            <a:r>
              <a:rPr lang="en-US"/>
              <a:t>on the Web possible?</a:t>
            </a:r>
          </a:p>
        </p:txBody>
      </p:sp>
      <p:pic>
        <p:nvPicPr>
          <p:cNvPr id="10244" name="Picture 4" descr="detective"/>
          <p:cNvPicPr>
            <a:picLocks noChangeAspect="1" noChangeArrowheads="1"/>
          </p:cNvPicPr>
          <p:nvPr/>
        </p:nvPicPr>
        <p:blipFill>
          <a:blip r:embed="rId3" cstate="print"/>
          <a:srcRect/>
          <a:stretch>
            <a:fillRect/>
          </a:stretch>
        </p:blipFill>
        <p:spPr bwMode="auto">
          <a:xfrm>
            <a:off x="7010400" y="2895600"/>
            <a:ext cx="1676400" cy="16764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600200"/>
            <a:ext cx="6629400" cy="4876800"/>
          </a:xfrm>
        </p:spPr>
        <p:txBody>
          <a:bodyPr/>
          <a:lstStyle/>
          <a:p>
            <a:r>
              <a:rPr lang="en-US" sz="3000"/>
              <a:t>Westlaw &amp; LexisNexis </a:t>
            </a:r>
          </a:p>
          <a:p>
            <a:r>
              <a:rPr lang="en-US" sz="3000">
                <a:hlinkClick r:id="rId3"/>
              </a:rPr>
              <a:t>Accurint</a:t>
            </a:r>
            <a:r>
              <a:rPr lang="en-US" sz="3000"/>
              <a:t> signup is free –pay per search.</a:t>
            </a:r>
          </a:p>
          <a:p>
            <a:r>
              <a:rPr lang="en-US" sz="3000">
                <a:hlinkClick r:id="rId4"/>
              </a:rPr>
              <a:t>Openonline</a:t>
            </a:r>
            <a:r>
              <a:rPr lang="en-US" sz="3000"/>
              <a:t> -minimal set-up fee and annual cost, pay per search. </a:t>
            </a:r>
          </a:p>
          <a:p>
            <a:pPr>
              <a:buFont typeface="Symbol" pitchFamily="18" charset="2"/>
              <a:buChar char=""/>
            </a:pPr>
            <a:r>
              <a:rPr lang="en-US" sz="2800"/>
              <a:t>Other reputable fee services include:  Choicepoint, KnowX.com, 1800US Search.com, NetDetective.net, SearchSystems.com.  </a:t>
            </a:r>
          </a:p>
          <a:p>
            <a:endParaRPr lang="en-US" sz="3000"/>
          </a:p>
        </p:txBody>
      </p:sp>
      <p:sp>
        <p:nvSpPr>
          <p:cNvPr id="11266" name="Rectangle 2"/>
          <p:cNvSpPr>
            <a:spLocks noGrp="1" noChangeArrowheads="1"/>
          </p:cNvSpPr>
          <p:nvPr>
            <p:ph type="title"/>
          </p:nvPr>
        </p:nvSpPr>
        <p:spPr/>
        <p:txBody>
          <a:bodyPr/>
          <a:lstStyle/>
          <a:p>
            <a:r>
              <a:rPr lang="en-US"/>
              <a:t>For Fee Databases</a:t>
            </a:r>
          </a:p>
        </p:txBody>
      </p:sp>
      <p:pic>
        <p:nvPicPr>
          <p:cNvPr id="11268" name="Picture 4" descr="money"/>
          <p:cNvPicPr>
            <a:picLocks noChangeAspect="1" noChangeArrowheads="1"/>
          </p:cNvPicPr>
          <p:nvPr/>
        </p:nvPicPr>
        <p:blipFill>
          <a:blip r:embed="rId5" cstate="print"/>
          <a:srcRect/>
          <a:stretch>
            <a:fillRect/>
          </a:stretch>
        </p:blipFill>
        <p:spPr bwMode="auto">
          <a:xfrm>
            <a:off x="7162800" y="3276600"/>
            <a:ext cx="1762125" cy="17113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n-US" sz="3400" b="1"/>
              <a:t>Cross-check</a:t>
            </a:r>
            <a:r>
              <a:rPr lang="en-US" sz="3400"/>
              <a:t> results among multiple databases or websites to ensure accuracy.</a:t>
            </a:r>
          </a:p>
          <a:p>
            <a:pPr>
              <a:buFontTx/>
              <a:buNone/>
            </a:pPr>
            <a:r>
              <a:rPr lang="en-US" sz="3400"/>
              <a:t> </a:t>
            </a:r>
          </a:p>
          <a:p>
            <a:r>
              <a:rPr lang="en-US" sz="3400" b="1"/>
              <a:t>Check the coverage</a:t>
            </a:r>
            <a:r>
              <a:rPr lang="en-US" sz="3400"/>
              <a:t> of the database.  How far does it go back ?  What states or counties are included?</a:t>
            </a:r>
          </a:p>
        </p:txBody>
      </p:sp>
      <p:sp>
        <p:nvSpPr>
          <p:cNvPr id="12290" name="Rectangle 2"/>
          <p:cNvSpPr>
            <a:spLocks noGrp="1" noChangeArrowheads="1"/>
          </p:cNvSpPr>
          <p:nvPr>
            <p:ph type="title"/>
          </p:nvPr>
        </p:nvSpPr>
        <p:spPr/>
        <p:txBody>
          <a:bodyPr/>
          <a:lstStyle/>
          <a:p>
            <a:r>
              <a:rPr lang="en-US"/>
              <a:t>Important Tips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81000" y="1447800"/>
            <a:ext cx="8458200" cy="4876800"/>
          </a:xfrm>
        </p:spPr>
        <p:txBody>
          <a:bodyPr>
            <a:normAutofit/>
          </a:bodyPr>
          <a:lstStyle/>
          <a:p>
            <a:r>
              <a:rPr lang="en-US" dirty="0"/>
              <a:t>Comprehensive reports - Lexis, </a:t>
            </a:r>
            <a:r>
              <a:rPr lang="en-US" dirty="0" err="1"/>
              <a:t>Accurint</a:t>
            </a:r>
            <a:r>
              <a:rPr lang="en-US" dirty="0"/>
              <a:t>, Westlaw</a:t>
            </a:r>
          </a:p>
          <a:p>
            <a:r>
              <a:rPr lang="en-US" dirty="0">
                <a:hlinkClick r:id="rId3"/>
              </a:rPr>
              <a:t>Cleveland Marshall’s Public Records Research Guide</a:t>
            </a:r>
            <a:endParaRPr lang="en-US" dirty="0"/>
          </a:p>
          <a:p>
            <a:r>
              <a:rPr lang="en-US" dirty="0" err="1">
                <a:hlinkClick r:id="rId4"/>
              </a:rPr>
              <a:t>Netronline</a:t>
            </a:r>
            <a:endParaRPr lang="en-US" dirty="0"/>
          </a:p>
          <a:p>
            <a:r>
              <a:rPr lang="en-US" dirty="0">
                <a:hlinkClick r:id="rId5"/>
              </a:rPr>
              <a:t>SearchSystems.net</a:t>
            </a:r>
            <a:endParaRPr lang="en-US" dirty="0"/>
          </a:p>
          <a:p>
            <a:r>
              <a:rPr lang="en-US" dirty="0">
                <a:hlinkClick r:id="rId6"/>
              </a:rPr>
              <a:t>PublicRecords.com</a:t>
            </a:r>
            <a:r>
              <a:rPr lang="en-US" dirty="0"/>
              <a:t> </a:t>
            </a:r>
          </a:p>
          <a:p>
            <a:r>
              <a:rPr lang="en-US" dirty="0">
                <a:hlinkClick r:id="rId7"/>
              </a:rPr>
              <a:t>BRB Publications</a:t>
            </a:r>
            <a:r>
              <a:rPr lang="en-US" dirty="0"/>
              <a:t> </a:t>
            </a:r>
            <a:endParaRPr lang="en-US" dirty="0" smtClean="0"/>
          </a:p>
          <a:p>
            <a:r>
              <a:rPr lang="en-US" dirty="0" smtClean="0">
                <a:hlinkClick r:id="rId8"/>
              </a:rPr>
              <a:t>People </a:t>
            </a:r>
            <a:r>
              <a:rPr lang="en-US" dirty="0" smtClean="0">
                <a:hlinkClick r:id="rId8"/>
              </a:rPr>
              <a:t>Ferret</a:t>
            </a:r>
            <a:r>
              <a:rPr lang="en-US" dirty="0" smtClean="0"/>
              <a:t> (includes</a:t>
            </a:r>
          </a:p>
          <a:p>
            <a:r>
              <a:rPr lang="en-US" dirty="0" smtClean="0"/>
              <a:t>military)</a:t>
            </a:r>
            <a:endParaRPr lang="en-US" dirty="0"/>
          </a:p>
        </p:txBody>
      </p:sp>
      <p:sp>
        <p:nvSpPr>
          <p:cNvPr id="13314" name="Rectangle 2"/>
          <p:cNvSpPr>
            <a:spLocks noGrp="1" noChangeArrowheads="1"/>
          </p:cNvSpPr>
          <p:nvPr>
            <p:ph type="title"/>
          </p:nvPr>
        </p:nvSpPr>
        <p:spPr>
          <a:xfrm>
            <a:off x="457200" y="228600"/>
            <a:ext cx="7543800" cy="1219200"/>
          </a:xfrm>
        </p:spPr>
        <p:txBody>
          <a:bodyPr/>
          <a:lstStyle/>
          <a:p>
            <a:r>
              <a:rPr lang="en-US"/>
              <a:t>Starting Points and Portals</a:t>
            </a:r>
          </a:p>
        </p:txBody>
      </p:sp>
      <p:pic>
        <p:nvPicPr>
          <p:cNvPr id="13318" name="Picture 6" descr="us-map"/>
          <p:cNvPicPr>
            <a:picLocks noChangeAspect="1" noChangeArrowheads="1"/>
          </p:cNvPicPr>
          <p:nvPr/>
        </p:nvPicPr>
        <p:blipFill>
          <a:blip r:embed="rId9" cstate="print"/>
          <a:srcRect/>
          <a:stretch>
            <a:fillRect/>
          </a:stretch>
        </p:blipFill>
        <p:spPr bwMode="auto">
          <a:xfrm>
            <a:off x="5334000" y="3657600"/>
            <a:ext cx="3429000" cy="23923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11619" name="Picture 3"/>
          <p:cNvPicPr>
            <a:picLocks noGrp="1" noChangeAspect="1" noChangeArrowheads="1"/>
          </p:cNvPicPr>
          <p:nvPr>
            <p:ph idx="1"/>
          </p:nvPr>
        </p:nvPicPr>
        <p:blipFill>
          <a:blip r:embed="rId3" cstate="print"/>
          <a:srcRect/>
          <a:stretch>
            <a:fillRect/>
          </a:stretch>
        </p:blipFill>
        <p:spPr bwMode="auto">
          <a:xfrm>
            <a:off x="-228600" y="-838200"/>
            <a:ext cx="9652000"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42" name="Picture 2"/>
          <p:cNvPicPr>
            <a:picLocks noGrp="1" noChangeAspect="1" noChangeArrowheads="1"/>
          </p:cNvPicPr>
          <p:nvPr>
            <p:ph idx="1"/>
          </p:nvPr>
        </p:nvPicPr>
        <p:blipFill>
          <a:blip r:embed="rId3" cstate="print"/>
          <a:srcRect/>
          <a:stretch>
            <a:fillRect/>
          </a:stretch>
        </p:blipFill>
        <p:spPr bwMode="auto">
          <a:xfrm>
            <a:off x="-457200" y="-914400"/>
            <a:ext cx="9956800" cy="746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endParaRPr lang="en-US" sz="3400"/>
          </a:p>
          <a:p>
            <a:endParaRPr lang="en-US"/>
          </a:p>
        </p:txBody>
      </p:sp>
      <p:sp>
        <p:nvSpPr>
          <p:cNvPr id="14338" name="Rectangle 2"/>
          <p:cNvSpPr>
            <a:spLocks noGrp="1" noChangeArrowheads="1"/>
          </p:cNvSpPr>
          <p:nvPr>
            <p:ph type="title"/>
          </p:nvPr>
        </p:nvSpPr>
        <p:spPr/>
        <p:txBody>
          <a:bodyPr/>
          <a:lstStyle/>
          <a:p>
            <a:r>
              <a:rPr lang="en-US"/>
              <a:t>Professional Licenses</a:t>
            </a:r>
          </a:p>
        </p:txBody>
      </p:sp>
      <p:sp>
        <p:nvSpPr>
          <p:cNvPr id="14340" name="Text Box 4"/>
          <p:cNvSpPr txBox="1">
            <a:spLocks noChangeArrowheads="1"/>
          </p:cNvSpPr>
          <p:nvPr/>
        </p:nvSpPr>
        <p:spPr bwMode="auto">
          <a:xfrm>
            <a:off x="685800" y="1676400"/>
            <a:ext cx="8001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4341" name="Text Box 5"/>
          <p:cNvSpPr txBox="1">
            <a:spLocks noChangeArrowheads="1"/>
          </p:cNvSpPr>
          <p:nvPr/>
        </p:nvSpPr>
        <p:spPr bwMode="auto">
          <a:xfrm>
            <a:off x="1066800" y="1560513"/>
            <a:ext cx="6934200" cy="4635500"/>
          </a:xfrm>
          <a:prstGeom prst="rect">
            <a:avLst/>
          </a:prstGeom>
          <a:noFill/>
          <a:ln w="9525">
            <a:noFill/>
            <a:miter lim="800000"/>
            <a:headEnd/>
            <a:tailEnd/>
          </a:ln>
          <a:effectLst/>
        </p:spPr>
        <p:txBody>
          <a:bodyPr>
            <a:spAutoFit/>
          </a:bodyPr>
          <a:lstStyle/>
          <a:p>
            <a:pPr>
              <a:buFontTx/>
              <a:buChar char="•"/>
            </a:pPr>
            <a:r>
              <a:rPr lang="en-US"/>
              <a:t> </a:t>
            </a:r>
            <a:r>
              <a:rPr lang="en-US" sz="2800"/>
              <a:t>Whether licensed, but not necessarily in good standing, ex. </a:t>
            </a:r>
            <a:r>
              <a:rPr lang="en-US" sz="2800">
                <a:hlinkClick r:id="rId3"/>
              </a:rPr>
              <a:t>Ohio Supreme Court – Attorney Information Search</a:t>
            </a:r>
            <a:r>
              <a:rPr lang="en-US" sz="2800"/>
              <a:t> </a:t>
            </a:r>
          </a:p>
          <a:p>
            <a:pPr>
              <a:buFontTx/>
              <a:buChar char="•"/>
            </a:pPr>
            <a:endParaRPr lang="en-US" sz="2800"/>
          </a:p>
          <a:p>
            <a:pPr>
              <a:buFontTx/>
              <a:buChar char="•"/>
            </a:pPr>
            <a:r>
              <a:rPr lang="en-US" sz="2800"/>
              <a:t>Year licensed</a:t>
            </a:r>
          </a:p>
          <a:p>
            <a:pPr>
              <a:buFontTx/>
              <a:buChar char="•"/>
            </a:pPr>
            <a:endParaRPr lang="en-US" sz="2800"/>
          </a:p>
          <a:p>
            <a:pPr>
              <a:buFontTx/>
              <a:buChar char="•"/>
            </a:pPr>
            <a:r>
              <a:rPr lang="en-US" sz="2800"/>
              <a:t>Disciplinary action</a:t>
            </a:r>
          </a:p>
          <a:p>
            <a:pPr>
              <a:buFontTx/>
              <a:buChar char="•"/>
            </a:pPr>
            <a:endParaRPr lang="en-US" sz="2800"/>
          </a:p>
          <a:p>
            <a:pPr>
              <a:buFontTx/>
              <a:buChar char="•"/>
            </a:pPr>
            <a:r>
              <a:rPr lang="en-US" sz="2800"/>
              <a:t>Business address/phone </a:t>
            </a:r>
          </a:p>
          <a:p>
            <a:pPr lvl="4">
              <a:buFontTx/>
              <a:buChar char="•"/>
            </a:pPr>
            <a:endParaRPr lang="en-US" sz="1200"/>
          </a:p>
          <a:p>
            <a:pPr lvl="4">
              <a:buFontTx/>
              <a:buChar char="•"/>
            </a:pPr>
            <a:endParaRPr lang="en-US" sz="1200"/>
          </a:p>
          <a:p>
            <a:pPr lvl="4"/>
            <a:r>
              <a:rPr lang="en-US" sz="1200"/>
              <a:t>			</a:t>
            </a:r>
            <a:r>
              <a:rPr lang="en-US" sz="1000"/>
              <a:t>Image: '</a:t>
            </a:r>
            <a:r>
              <a:rPr lang="en-US" sz="1000">
                <a:hlinkClick r:id="rId4"/>
              </a:rPr>
              <a:t>kitty loves teeth need checked</a:t>
            </a:r>
            <a:r>
              <a:rPr lang="en-US" sz="1000"/>
              <a:t>' </a:t>
            </a:r>
            <a:br>
              <a:rPr lang="en-US" sz="1000"/>
            </a:br>
            <a:r>
              <a:rPr lang="en-US" sz="1000"/>
              <a:t>		www.flickr.com/photos/25159787@N07/2518022484 </a:t>
            </a:r>
          </a:p>
        </p:txBody>
      </p:sp>
      <p:pic>
        <p:nvPicPr>
          <p:cNvPr id="14342" name="Picture 6"/>
          <p:cNvPicPr>
            <a:picLocks noChangeAspect="1" noChangeArrowheads="1"/>
          </p:cNvPicPr>
          <p:nvPr/>
        </p:nvPicPr>
        <p:blipFill>
          <a:blip r:embed="rId5" cstate="print"/>
          <a:srcRect/>
          <a:stretch>
            <a:fillRect/>
          </a:stretch>
        </p:blipFill>
        <p:spPr bwMode="auto">
          <a:xfrm>
            <a:off x="5791200" y="3276600"/>
            <a:ext cx="2971800" cy="222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license1"/>
          <p:cNvPicPr>
            <a:picLocks noChangeAspect="1" noChangeArrowheads="1"/>
          </p:cNvPicPr>
          <p:nvPr/>
        </p:nvPicPr>
        <p:blipFill>
          <a:blip r:embed="rId3" cstate="print"/>
          <a:srcRect/>
          <a:stretch>
            <a:fillRect/>
          </a:stretch>
        </p:blipFill>
        <p:spPr bwMode="auto">
          <a:xfrm>
            <a:off x="1852613" y="66675"/>
            <a:ext cx="5438775" cy="67246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license2"/>
          <p:cNvPicPr>
            <a:picLocks noChangeAspect="1" noChangeArrowheads="1"/>
          </p:cNvPicPr>
          <p:nvPr/>
        </p:nvPicPr>
        <p:blipFill>
          <a:blip r:embed="rId3" cstate="print"/>
          <a:srcRect/>
          <a:stretch>
            <a:fillRect/>
          </a:stretch>
        </p:blipFill>
        <p:spPr bwMode="auto">
          <a:xfrm>
            <a:off x="1652588" y="638175"/>
            <a:ext cx="5838825" cy="55816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457200" y="3048000"/>
            <a:ext cx="8229600" cy="2959291"/>
          </a:xfrm>
        </p:spPr>
        <p:txBody>
          <a:bodyPr>
            <a:normAutofit/>
          </a:bodyPr>
          <a:lstStyle/>
          <a:p>
            <a:r>
              <a:rPr lang="en-US" sz="3600" dirty="0" smtClean="0"/>
              <a:t>C|M|LAW </a:t>
            </a:r>
            <a:r>
              <a:rPr lang="en-US" sz="3600" dirty="0"/>
              <a:t>guide – </a:t>
            </a:r>
            <a:r>
              <a:rPr lang="en-US" sz="3600" dirty="0">
                <a:hlinkClick r:id="rId3"/>
              </a:rPr>
              <a:t>Public Records and People </a:t>
            </a:r>
            <a:r>
              <a:rPr lang="en-US" sz="3600" dirty="0" smtClean="0">
                <a:hlinkClick r:id="rId3"/>
              </a:rPr>
              <a:t>Finders</a:t>
            </a:r>
            <a:endParaRPr lang="en-US" sz="3600" dirty="0"/>
          </a:p>
        </p:txBody>
      </p:sp>
      <p:sp>
        <p:nvSpPr>
          <p:cNvPr id="109570" name="Rectangle 2"/>
          <p:cNvSpPr>
            <a:spLocks noGrp="1" noChangeArrowheads="1"/>
          </p:cNvSpPr>
          <p:nvPr>
            <p:ph type="title"/>
          </p:nvPr>
        </p:nvSpPr>
        <p:spPr/>
        <p:txBody>
          <a:bodyPr>
            <a:normAutofit/>
          </a:bodyPr>
          <a:lstStyle/>
          <a:p>
            <a:r>
              <a:rPr lang="en-US" sz="4400" dirty="0"/>
              <a:t>Research Guide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icense4"/>
          <p:cNvPicPr>
            <a:picLocks noChangeAspect="1" noChangeArrowheads="1"/>
          </p:cNvPicPr>
          <p:nvPr/>
        </p:nvPicPr>
        <p:blipFill>
          <a:blip r:embed="rId3" cstate="print"/>
          <a:srcRect/>
          <a:stretch>
            <a:fillRect/>
          </a:stretch>
        </p:blipFill>
        <p:spPr bwMode="auto">
          <a:xfrm>
            <a:off x="0" y="109538"/>
            <a:ext cx="9863138" cy="6638925"/>
          </a:xfrm>
          <a:prstGeom prst="rect">
            <a:avLst/>
          </a:prstGeom>
          <a:noFill/>
        </p:spPr>
      </p:pic>
      <p:sp>
        <p:nvSpPr>
          <p:cNvPr id="39939" name="AutoShape 3"/>
          <p:cNvSpPr>
            <a:spLocks noChangeArrowheads="1"/>
          </p:cNvSpPr>
          <p:nvPr/>
        </p:nvSpPr>
        <p:spPr bwMode="auto">
          <a:xfrm>
            <a:off x="3124200" y="5029200"/>
            <a:ext cx="609600" cy="485775"/>
          </a:xfrm>
          <a:prstGeom prst="leftArrow">
            <a:avLst>
              <a:gd name="adj1" fmla="val 50000"/>
              <a:gd name="adj2" fmla="val 31373"/>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icense5"/>
          <p:cNvPicPr>
            <a:picLocks noChangeAspect="1" noChangeArrowheads="1"/>
          </p:cNvPicPr>
          <p:nvPr/>
        </p:nvPicPr>
        <p:blipFill>
          <a:blip r:embed="rId3" cstate="print"/>
          <a:srcRect/>
          <a:stretch>
            <a:fillRect/>
          </a:stretch>
        </p:blipFill>
        <p:spPr bwMode="auto">
          <a:xfrm>
            <a:off x="252413" y="452438"/>
            <a:ext cx="8639175" cy="5953125"/>
          </a:xfrm>
          <a:prstGeom prst="rect">
            <a:avLst/>
          </a:prstGeom>
          <a:noFill/>
        </p:spPr>
      </p:pic>
      <p:sp>
        <p:nvSpPr>
          <p:cNvPr id="40963" name="AutoShape 3"/>
          <p:cNvSpPr>
            <a:spLocks noChangeArrowheads="1"/>
          </p:cNvSpPr>
          <p:nvPr/>
        </p:nvSpPr>
        <p:spPr bwMode="auto">
          <a:xfrm>
            <a:off x="4800600" y="3429000"/>
            <a:ext cx="609600" cy="381000"/>
          </a:xfrm>
          <a:prstGeom prst="leftArrow">
            <a:avLst>
              <a:gd name="adj1" fmla="val 50000"/>
              <a:gd name="adj2" fmla="val 40000"/>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icense6"/>
          <p:cNvPicPr>
            <a:picLocks noChangeAspect="1" noChangeArrowheads="1"/>
          </p:cNvPicPr>
          <p:nvPr/>
        </p:nvPicPr>
        <p:blipFill>
          <a:blip r:embed="rId3" cstate="print"/>
          <a:srcRect/>
          <a:stretch>
            <a:fillRect/>
          </a:stretch>
        </p:blipFill>
        <p:spPr bwMode="auto">
          <a:xfrm>
            <a:off x="0" y="304800"/>
            <a:ext cx="12172950" cy="62960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p>
        </p:txBody>
      </p:sp>
      <p:pic>
        <p:nvPicPr>
          <p:cNvPr id="45062" name="Picture 6"/>
          <p:cNvPicPr>
            <a:picLocks noGrp="1" noChangeAspect="1" noChangeArrowheads="1"/>
          </p:cNvPicPr>
          <p:nvPr>
            <p:ph idx="1"/>
          </p:nvPr>
        </p:nvPicPr>
        <p:blipFill>
          <a:blip r:embed="rId3" cstate="print"/>
          <a:srcRect/>
          <a:stretch>
            <a:fillRect/>
          </a:stretch>
        </p:blipFill>
        <p:spPr bwMode="auto">
          <a:xfrm>
            <a:off x="-304800" y="-685800"/>
            <a:ext cx="94488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pic>
        <p:nvPicPr>
          <p:cNvPr id="46085" name="Picture 5"/>
          <p:cNvPicPr>
            <a:picLocks noGrp="1" noChangeAspect="1" noChangeArrowheads="1"/>
          </p:cNvPicPr>
          <p:nvPr>
            <p:ph idx="1"/>
          </p:nvPr>
        </p:nvPicPr>
        <p:blipFill>
          <a:blip r:embed="rId3" cstate="print"/>
          <a:srcRect/>
          <a:stretch>
            <a:fillRect/>
          </a:stretch>
        </p:blipFill>
        <p:spPr bwMode="auto">
          <a:xfrm>
            <a:off x="0" y="-609600"/>
            <a:ext cx="94488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endParaRPr lang="en-US"/>
          </a:p>
        </p:txBody>
      </p:sp>
      <p:sp>
        <p:nvSpPr>
          <p:cNvPr id="47106" name="Rectangle 2"/>
          <p:cNvSpPr>
            <a:spLocks noGrp="1" noChangeArrowheads="1"/>
          </p:cNvSpPr>
          <p:nvPr>
            <p:ph type="title"/>
          </p:nvPr>
        </p:nvSpPr>
        <p:spPr/>
        <p:txBody>
          <a:bodyPr/>
          <a:lstStyle/>
          <a:p>
            <a:endParaRPr lang="en-US"/>
          </a:p>
        </p:txBody>
      </p:sp>
      <p:pic>
        <p:nvPicPr>
          <p:cNvPr id="47108" name="Picture 4" descr="a5"/>
          <p:cNvPicPr>
            <a:picLocks noChangeAspect="1" noChangeArrowheads="1"/>
          </p:cNvPicPr>
          <p:nvPr/>
        </p:nvPicPr>
        <p:blipFill>
          <a:blip r:embed="rId3" cstate="print"/>
          <a:srcRect/>
          <a:stretch>
            <a:fillRect/>
          </a:stretch>
        </p:blipFill>
        <p:spPr bwMode="auto">
          <a:xfrm>
            <a:off x="457200" y="304800"/>
            <a:ext cx="8691563" cy="53387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endParaRPr lang="en-US"/>
          </a:p>
        </p:txBody>
      </p:sp>
      <p:sp>
        <p:nvSpPr>
          <p:cNvPr id="48130" name="Rectangle 2"/>
          <p:cNvSpPr>
            <a:spLocks noGrp="1" noChangeArrowheads="1"/>
          </p:cNvSpPr>
          <p:nvPr>
            <p:ph type="title"/>
          </p:nvPr>
        </p:nvSpPr>
        <p:spPr/>
        <p:txBody>
          <a:bodyPr/>
          <a:lstStyle/>
          <a:p>
            <a:endParaRPr lang="en-US"/>
          </a:p>
        </p:txBody>
      </p:sp>
      <p:pic>
        <p:nvPicPr>
          <p:cNvPr id="48132" name="Picture 4" descr="a6"/>
          <p:cNvPicPr>
            <a:picLocks noChangeAspect="1" noChangeArrowheads="1"/>
          </p:cNvPicPr>
          <p:nvPr/>
        </p:nvPicPr>
        <p:blipFill>
          <a:blip r:embed="rId3" cstate="print"/>
          <a:srcRect/>
          <a:stretch>
            <a:fillRect/>
          </a:stretch>
        </p:blipFill>
        <p:spPr bwMode="auto">
          <a:xfrm>
            <a:off x="395288" y="128588"/>
            <a:ext cx="8353425" cy="66008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endParaRPr lang="en-US"/>
          </a:p>
        </p:txBody>
      </p:sp>
      <p:sp>
        <p:nvSpPr>
          <p:cNvPr id="44034" name="Rectangle 2"/>
          <p:cNvSpPr>
            <a:spLocks noGrp="1" noChangeArrowheads="1"/>
          </p:cNvSpPr>
          <p:nvPr>
            <p:ph type="title"/>
          </p:nvPr>
        </p:nvSpPr>
        <p:spPr/>
        <p:txBody>
          <a:bodyPr/>
          <a:lstStyle/>
          <a:p>
            <a:endParaRPr lang="en-US"/>
          </a:p>
        </p:txBody>
      </p:sp>
      <p:pic>
        <p:nvPicPr>
          <p:cNvPr id="44036" name="Picture 4" descr="a7"/>
          <p:cNvPicPr>
            <a:picLocks noChangeAspect="1" noChangeArrowheads="1"/>
          </p:cNvPicPr>
          <p:nvPr/>
        </p:nvPicPr>
        <p:blipFill>
          <a:blip r:embed="rId3" cstate="print"/>
          <a:srcRect/>
          <a:stretch>
            <a:fillRect/>
          </a:stretch>
        </p:blipFill>
        <p:spPr bwMode="auto">
          <a:xfrm>
            <a:off x="0" y="142875"/>
            <a:ext cx="9467850" cy="65722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a:hlinkClick r:id="rId3"/>
              </a:rPr>
              <a:t>A Compilation of State Lawyer Licensing Databases </a:t>
            </a:r>
            <a:endParaRPr lang="en-US" dirty="0" smtClean="0"/>
          </a:p>
          <a:p>
            <a:endParaRPr lang="en-US" dirty="0"/>
          </a:p>
          <a:p>
            <a:r>
              <a:rPr lang="en-US" dirty="0">
                <a:hlinkClick r:id="rId4"/>
              </a:rPr>
              <a:t>Ohio Supreme Court cases</a:t>
            </a:r>
            <a:r>
              <a:rPr lang="en-US" dirty="0"/>
              <a:t>  -disciplinary cases, </a:t>
            </a:r>
            <a:r>
              <a:rPr lang="en-US" dirty="0" smtClean="0"/>
              <a:t>1993-</a:t>
            </a:r>
          </a:p>
          <a:p>
            <a:endParaRPr lang="en-US" dirty="0"/>
          </a:p>
          <a:p>
            <a:r>
              <a:rPr lang="en-US" dirty="0">
                <a:hlinkClick r:id="rId5"/>
              </a:rPr>
              <a:t>ABA - Directory of Lawyer Disciplinary Agencies</a:t>
            </a:r>
            <a:r>
              <a:rPr lang="en-US" dirty="0"/>
              <a:t> </a:t>
            </a:r>
          </a:p>
        </p:txBody>
      </p:sp>
      <p:sp>
        <p:nvSpPr>
          <p:cNvPr id="50178" name="Rectangle 2"/>
          <p:cNvSpPr>
            <a:spLocks noGrp="1" noChangeArrowheads="1"/>
          </p:cNvSpPr>
          <p:nvPr>
            <p:ph type="title"/>
          </p:nvPr>
        </p:nvSpPr>
        <p:spPr/>
        <p:txBody>
          <a:bodyPr/>
          <a:lstStyle/>
          <a:p>
            <a:r>
              <a:rPr lang="en-US"/>
              <a:t>Attorney Licenses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endParaRPr lang="en-US"/>
          </a:p>
        </p:txBody>
      </p:sp>
      <p:sp>
        <p:nvSpPr>
          <p:cNvPr id="51202" name="Rectangle 2"/>
          <p:cNvSpPr>
            <a:spLocks noGrp="1" noChangeArrowheads="1"/>
          </p:cNvSpPr>
          <p:nvPr>
            <p:ph type="title"/>
          </p:nvPr>
        </p:nvSpPr>
        <p:spPr/>
        <p:txBody>
          <a:bodyPr/>
          <a:lstStyle/>
          <a:p>
            <a:endParaRPr lang="en-US"/>
          </a:p>
        </p:txBody>
      </p:sp>
      <p:pic>
        <p:nvPicPr>
          <p:cNvPr id="51204" name="Picture 4" descr="b1"/>
          <p:cNvPicPr>
            <a:picLocks noChangeAspect="1" noChangeArrowheads="1"/>
          </p:cNvPicPr>
          <p:nvPr/>
        </p:nvPicPr>
        <p:blipFill>
          <a:blip r:embed="rId3" cstate="print"/>
          <a:srcRect/>
          <a:stretch>
            <a:fillRect/>
          </a:stretch>
        </p:blipFill>
        <p:spPr bwMode="auto">
          <a:xfrm>
            <a:off x="490538" y="-95250"/>
            <a:ext cx="8162925" cy="7048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609600" y="1600200"/>
            <a:ext cx="6477000" cy="4876800"/>
          </a:xfrm>
        </p:spPr>
        <p:txBody>
          <a:bodyPr>
            <a:normAutofit/>
          </a:bodyPr>
          <a:lstStyle/>
          <a:p>
            <a:r>
              <a:rPr lang="en-US" sz="2900" dirty="0"/>
              <a:t>Only public records.</a:t>
            </a:r>
          </a:p>
          <a:p>
            <a:endParaRPr lang="en-US" sz="2900" dirty="0" smtClean="0"/>
          </a:p>
          <a:p>
            <a:r>
              <a:rPr lang="en-US" sz="2900" dirty="0" smtClean="0"/>
              <a:t>See  </a:t>
            </a:r>
            <a:r>
              <a:rPr lang="en-US" sz="2900" dirty="0">
                <a:hlinkClick r:id="rId3"/>
              </a:rPr>
              <a:t>ORC 149.43</a:t>
            </a:r>
            <a:endParaRPr lang="en-US" sz="2900" dirty="0"/>
          </a:p>
          <a:p>
            <a:pPr>
              <a:buFontTx/>
              <a:buNone/>
            </a:pPr>
            <a:r>
              <a:rPr lang="en-US" sz="2900" dirty="0"/>
              <a:t>	</a:t>
            </a:r>
            <a:r>
              <a:rPr lang="en-US" sz="2900" u="sng" dirty="0"/>
              <a:t>Some</a:t>
            </a:r>
            <a:r>
              <a:rPr lang="en-US" sz="2900" dirty="0"/>
              <a:t> items excluded </a:t>
            </a:r>
            <a:r>
              <a:rPr lang="en-US" sz="2900" dirty="0" smtClean="0"/>
              <a:t>:</a:t>
            </a:r>
            <a:r>
              <a:rPr lang="en-US" sz="3000" dirty="0" smtClean="0"/>
              <a:t>  </a:t>
            </a:r>
            <a:endParaRPr lang="en-US" sz="3000" dirty="0"/>
          </a:p>
          <a:p>
            <a:pPr>
              <a:buFontTx/>
              <a:buNone/>
            </a:pPr>
            <a:r>
              <a:rPr lang="en-US" sz="3000" dirty="0"/>
              <a:t>		</a:t>
            </a:r>
            <a:r>
              <a:rPr lang="en-US" sz="3000" dirty="0">
                <a:latin typeface="Arial Black" pitchFamily="34" charset="0"/>
              </a:rPr>
              <a:t>▪ </a:t>
            </a:r>
            <a:r>
              <a:rPr lang="en-US" sz="2600" dirty="0"/>
              <a:t>medical records</a:t>
            </a:r>
          </a:p>
          <a:p>
            <a:pPr>
              <a:buFontTx/>
              <a:buNone/>
            </a:pPr>
            <a:r>
              <a:rPr lang="en-US" sz="2600" dirty="0"/>
              <a:t>		</a:t>
            </a:r>
            <a:r>
              <a:rPr lang="en-US" sz="2600" dirty="0">
                <a:latin typeface="Arial Black" pitchFamily="34" charset="0"/>
              </a:rPr>
              <a:t>▪ </a:t>
            </a:r>
            <a:r>
              <a:rPr lang="en-US" sz="2600" dirty="0"/>
              <a:t>probation records</a:t>
            </a:r>
          </a:p>
          <a:p>
            <a:pPr>
              <a:buFontTx/>
              <a:buNone/>
            </a:pPr>
            <a:r>
              <a:rPr lang="en-US" sz="2600" dirty="0"/>
              <a:t>		</a:t>
            </a:r>
            <a:r>
              <a:rPr lang="en-US" sz="2600" dirty="0">
                <a:latin typeface="Arial Black" pitchFamily="34" charset="0"/>
              </a:rPr>
              <a:t>▪ </a:t>
            </a:r>
            <a:r>
              <a:rPr lang="en-US" sz="2600" dirty="0"/>
              <a:t>adoption records</a:t>
            </a:r>
          </a:p>
          <a:p>
            <a:pPr>
              <a:buFontTx/>
              <a:buNone/>
            </a:pPr>
            <a:r>
              <a:rPr lang="en-US" sz="2600" dirty="0"/>
              <a:t>		</a:t>
            </a:r>
            <a:r>
              <a:rPr lang="en-US" sz="2600" dirty="0">
                <a:latin typeface="Arial Black" pitchFamily="34" charset="0"/>
              </a:rPr>
              <a:t>▪ </a:t>
            </a:r>
            <a:r>
              <a:rPr lang="en-US" sz="2600" dirty="0"/>
              <a:t>confidential </a:t>
            </a:r>
            <a:r>
              <a:rPr lang="en-US" sz="2600" dirty="0" smtClean="0"/>
              <a:t>law enforcement  </a:t>
            </a:r>
          </a:p>
          <a:p>
            <a:pPr>
              <a:buFontTx/>
              <a:buNone/>
            </a:pPr>
            <a:r>
              <a:rPr lang="en-US" sz="2600" dirty="0" smtClean="0"/>
              <a:t>                       investigatory </a:t>
            </a:r>
            <a:r>
              <a:rPr lang="en-US" sz="2600" dirty="0"/>
              <a:t>records</a:t>
            </a:r>
          </a:p>
          <a:p>
            <a:endParaRPr lang="en-US" sz="3000" dirty="0"/>
          </a:p>
        </p:txBody>
      </p:sp>
      <p:sp>
        <p:nvSpPr>
          <p:cNvPr id="3074" name="Rectangle 2"/>
          <p:cNvSpPr>
            <a:spLocks noGrp="1" noChangeArrowheads="1"/>
          </p:cNvSpPr>
          <p:nvPr>
            <p:ph type="title"/>
          </p:nvPr>
        </p:nvSpPr>
        <p:spPr>
          <a:xfrm>
            <a:off x="539750" y="638175"/>
            <a:ext cx="7399338" cy="604838"/>
          </a:xfrm>
        </p:spPr>
        <p:txBody>
          <a:bodyPr>
            <a:normAutofit fontScale="90000"/>
          </a:bodyPr>
          <a:lstStyle/>
          <a:p>
            <a:r>
              <a:rPr lang="en-US"/>
              <a:t>What is available?</a:t>
            </a:r>
            <a:r>
              <a:rPr lang="en-US" sz="3600"/>
              <a:t> </a:t>
            </a:r>
          </a:p>
        </p:txBody>
      </p:sp>
      <p:pic>
        <p:nvPicPr>
          <p:cNvPr id="3076" name="Picture 4" descr="records2"/>
          <p:cNvPicPr>
            <a:picLocks noChangeAspect="1" noChangeArrowheads="1"/>
          </p:cNvPicPr>
          <p:nvPr/>
        </p:nvPicPr>
        <p:blipFill>
          <a:blip r:embed="rId4" cstate="print"/>
          <a:srcRect/>
          <a:stretch>
            <a:fillRect/>
          </a:stretch>
        </p:blipFill>
        <p:spPr bwMode="auto">
          <a:xfrm>
            <a:off x="6248400" y="304800"/>
            <a:ext cx="2667000" cy="2236788"/>
          </a:xfrm>
          <a:prstGeom prst="rect">
            <a:avLst/>
          </a:prstGeom>
          <a:noFill/>
        </p:spPr>
      </p:pic>
      <p:sp>
        <p:nvSpPr>
          <p:cNvPr id="3077" name="Text Box 5"/>
          <p:cNvSpPr txBox="1">
            <a:spLocks noChangeArrowheads="1"/>
          </p:cNvSpPr>
          <p:nvPr/>
        </p:nvSpPr>
        <p:spPr bwMode="auto">
          <a:xfrm>
            <a:off x="2193925" y="5827713"/>
            <a:ext cx="5807075" cy="366712"/>
          </a:xfrm>
          <a:prstGeom prst="rect">
            <a:avLst/>
          </a:prstGeom>
          <a:noFill/>
          <a:ln w="9525">
            <a:noFill/>
            <a:miter lim="800000"/>
            <a:headEnd/>
            <a:tailEnd/>
          </a:ln>
          <a:effectLst/>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3"/>
              </a:rPr>
              <a:t>http://</a:t>
            </a:r>
            <a:r>
              <a:rPr lang="en-US" dirty="0" smtClean="0">
                <a:hlinkClick r:id="rId3"/>
              </a:rPr>
              <a:t>www.med.ohio.gov/professional.htm</a:t>
            </a:r>
            <a:endParaRPr lang="en-US" dirty="0" smtClean="0"/>
          </a:p>
          <a:p>
            <a:endParaRPr lang="en-US" dirty="0" smtClean="0"/>
          </a:p>
          <a:p>
            <a:endParaRPr lang="en-US" dirty="0" smtClean="0"/>
          </a:p>
          <a:p>
            <a:r>
              <a:rPr lang="en-US" dirty="0" smtClean="0"/>
              <a:t>Refers back to Ohio License Center</a:t>
            </a:r>
            <a:endParaRPr lang="en-US" dirty="0"/>
          </a:p>
        </p:txBody>
      </p:sp>
      <p:sp>
        <p:nvSpPr>
          <p:cNvPr id="3" name="Title 2"/>
          <p:cNvSpPr>
            <a:spLocks noGrp="1"/>
          </p:cNvSpPr>
          <p:nvPr>
            <p:ph type="title"/>
          </p:nvPr>
        </p:nvSpPr>
        <p:spPr/>
        <p:txBody>
          <a:bodyPr/>
          <a:lstStyle/>
          <a:p>
            <a:r>
              <a:rPr lang="en-US" dirty="0" smtClean="0"/>
              <a:t>State Medical Board of Ohio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lnSpc>
                <a:spcPct val="90000"/>
              </a:lnSpc>
            </a:pPr>
            <a:r>
              <a:rPr lang="en-US" dirty="0">
                <a:hlinkClick r:id="rId3"/>
              </a:rPr>
              <a:t>Zimmerman’s Research Guide</a:t>
            </a:r>
            <a:r>
              <a:rPr lang="en-US" dirty="0"/>
              <a:t> – </a:t>
            </a:r>
            <a:r>
              <a:rPr lang="en-US" dirty="0" smtClean="0"/>
              <a:t>broker's </a:t>
            </a:r>
            <a:r>
              <a:rPr lang="en-US" dirty="0"/>
              <a:t>Form BD </a:t>
            </a:r>
            <a:r>
              <a:rPr lang="en-US" dirty="0" smtClean="0"/>
              <a:t/>
            </a:r>
            <a:br>
              <a:rPr lang="en-US" dirty="0" smtClean="0"/>
            </a:br>
            <a:endParaRPr lang="en-US" dirty="0"/>
          </a:p>
          <a:p>
            <a:pPr>
              <a:lnSpc>
                <a:spcPct val="90000"/>
              </a:lnSpc>
            </a:pPr>
            <a:r>
              <a:rPr lang="en-US" dirty="0"/>
              <a:t>News articles, </a:t>
            </a:r>
            <a:r>
              <a:rPr lang="en-US" dirty="0" err="1" smtClean="0"/>
              <a:t>google</a:t>
            </a:r>
            <a:r>
              <a:rPr lang="en-US" dirty="0" smtClean="0"/>
              <a:t/>
            </a:r>
            <a:br>
              <a:rPr lang="en-US" dirty="0" smtClean="0"/>
            </a:br>
            <a:endParaRPr lang="en-US" dirty="0"/>
          </a:p>
          <a:p>
            <a:pPr>
              <a:lnSpc>
                <a:spcPct val="90000"/>
              </a:lnSpc>
            </a:pPr>
            <a:r>
              <a:rPr lang="en-US" dirty="0">
                <a:hlinkClick r:id="rId4"/>
              </a:rPr>
              <a:t>FINRA Broker Check</a:t>
            </a:r>
            <a:r>
              <a:rPr lang="en-US" dirty="0"/>
              <a:t> </a:t>
            </a:r>
          </a:p>
          <a:p>
            <a:pPr>
              <a:lnSpc>
                <a:spcPct val="90000"/>
              </a:lnSpc>
            </a:pPr>
            <a:r>
              <a:rPr lang="en-US" dirty="0">
                <a:hlinkClick r:id="rId5"/>
              </a:rPr>
              <a:t>NYSE Arbitration Decisions</a:t>
            </a:r>
            <a:r>
              <a:rPr lang="en-US" dirty="0"/>
              <a:t> – 2000-</a:t>
            </a:r>
          </a:p>
          <a:p>
            <a:pPr>
              <a:lnSpc>
                <a:spcPct val="90000"/>
              </a:lnSpc>
            </a:pPr>
            <a:r>
              <a:rPr lang="en-US" dirty="0">
                <a:hlinkClick r:id="rId6"/>
              </a:rPr>
              <a:t>FINRA Arbitration Awards Online </a:t>
            </a:r>
            <a:r>
              <a:rPr lang="en-US" dirty="0" smtClean="0"/>
              <a:t>1988-</a:t>
            </a:r>
            <a:endParaRPr lang="en-US" dirty="0"/>
          </a:p>
          <a:p>
            <a:pPr>
              <a:lnSpc>
                <a:spcPct val="90000"/>
              </a:lnSpc>
            </a:pPr>
            <a:r>
              <a:rPr lang="en-US" dirty="0">
                <a:hlinkClick r:id="rId7"/>
              </a:rPr>
              <a:t>SEC - Check Out Brokers and </a:t>
            </a:r>
            <a:r>
              <a:rPr lang="en-US" dirty="0" smtClean="0">
                <a:hlinkClick r:id="rId7"/>
              </a:rPr>
              <a:t>Advisors</a:t>
            </a:r>
            <a:r>
              <a:rPr lang="en-US" dirty="0" smtClean="0"/>
              <a:t> (article)</a:t>
            </a:r>
            <a:endParaRPr lang="en-US" dirty="0"/>
          </a:p>
          <a:p>
            <a:pPr>
              <a:lnSpc>
                <a:spcPct val="90000"/>
              </a:lnSpc>
            </a:pPr>
            <a:endParaRPr lang="en-US" dirty="0"/>
          </a:p>
        </p:txBody>
      </p:sp>
      <p:sp>
        <p:nvSpPr>
          <p:cNvPr id="52226" name="Rectangle 2"/>
          <p:cNvSpPr>
            <a:spLocks noGrp="1" noChangeArrowheads="1"/>
          </p:cNvSpPr>
          <p:nvPr>
            <p:ph type="title"/>
          </p:nvPr>
        </p:nvSpPr>
        <p:spPr/>
        <p:txBody>
          <a:bodyPr/>
          <a:lstStyle/>
          <a:p>
            <a:r>
              <a:rPr lang="en-US"/>
              <a:t>Stock Brokers &amp; Advisors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endParaRPr lang="en-US"/>
          </a:p>
        </p:txBody>
      </p:sp>
      <p:sp>
        <p:nvSpPr>
          <p:cNvPr id="59394" name="Rectangle 2"/>
          <p:cNvSpPr>
            <a:spLocks noGrp="1" noChangeArrowheads="1"/>
          </p:cNvSpPr>
          <p:nvPr>
            <p:ph type="title"/>
          </p:nvPr>
        </p:nvSpPr>
        <p:spPr/>
        <p:txBody>
          <a:bodyPr/>
          <a:lstStyle/>
          <a:p>
            <a:endParaRPr lang="en-US"/>
          </a:p>
        </p:txBody>
      </p:sp>
      <p:pic>
        <p:nvPicPr>
          <p:cNvPr id="59396" name="Picture 4" descr="s1"/>
          <p:cNvPicPr>
            <a:picLocks noChangeAspect="1" noChangeArrowheads="1"/>
          </p:cNvPicPr>
          <p:nvPr/>
        </p:nvPicPr>
        <p:blipFill>
          <a:blip r:embed="rId3" cstate="print"/>
          <a:srcRect/>
          <a:stretch>
            <a:fillRect/>
          </a:stretch>
        </p:blipFill>
        <p:spPr bwMode="auto">
          <a:xfrm>
            <a:off x="228600" y="0"/>
            <a:ext cx="89154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13666" name="Picture 2"/>
          <p:cNvPicPr>
            <a:picLocks noGrp="1" noChangeAspect="1" noChangeArrowheads="1"/>
          </p:cNvPicPr>
          <p:nvPr>
            <p:ph idx="1"/>
          </p:nvPr>
        </p:nvPicPr>
        <p:blipFill>
          <a:blip r:embed="rId3" cstate="print"/>
          <a:srcRect/>
          <a:stretch>
            <a:fillRect/>
          </a:stretch>
        </p:blipFill>
        <p:spPr bwMode="auto">
          <a:xfrm>
            <a:off x="0" y="-914400"/>
            <a:ext cx="10058400" cy="754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dirty="0">
                <a:hlinkClick r:id="rId3"/>
              </a:rPr>
              <a:t>National Futures Association's Background Affiliation Status Information Center (BASIC</a:t>
            </a:r>
            <a:r>
              <a:rPr lang="en-US" dirty="0" smtClean="0">
                <a:hlinkClick r:id="rId3"/>
              </a:rPr>
              <a:t>).</a:t>
            </a:r>
            <a:endParaRPr lang="en-US" dirty="0" smtClean="0"/>
          </a:p>
          <a:p>
            <a:endParaRPr lang="en-US" dirty="0"/>
          </a:p>
          <a:p>
            <a:r>
              <a:rPr lang="en-US" dirty="0">
                <a:hlinkClick r:id="rId4"/>
              </a:rPr>
              <a:t>NYSE Disciplinary Actions</a:t>
            </a:r>
            <a:r>
              <a:rPr lang="en-US" dirty="0"/>
              <a:t> – </a:t>
            </a:r>
            <a:r>
              <a:rPr lang="en-US" dirty="0" err="1" smtClean="0"/>
              <a:t>Gruttadauria</a:t>
            </a:r>
            <a:endParaRPr lang="en-US" dirty="0" smtClean="0"/>
          </a:p>
          <a:p>
            <a:endParaRPr lang="en-US" dirty="0"/>
          </a:p>
          <a:p>
            <a:r>
              <a:rPr lang="en-US" dirty="0">
                <a:hlinkClick r:id="rId5"/>
              </a:rPr>
              <a:t>Certified Financial Planner Look-up</a:t>
            </a:r>
            <a:r>
              <a:rPr lang="en-US" dirty="0"/>
              <a:t> </a:t>
            </a:r>
          </a:p>
          <a:p>
            <a:endParaRPr lang="en-US" dirty="0"/>
          </a:p>
        </p:txBody>
      </p:sp>
      <p:sp>
        <p:nvSpPr>
          <p:cNvPr id="54274" name="Rectangle 2"/>
          <p:cNvSpPr>
            <a:spLocks noGrp="1" noChangeArrowheads="1"/>
          </p:cNvSpPr>
          <p:nvPr>
            <p:ph type="title"/>
          </p:nvPr>
        </p:nvSpPr>
        <p:spPr/>
        <p:txBody>
          <a:bodyPr/>
          <a:lstStyle/>
          <a:p>
            <a:r>
              <a:rPr lang="en-US"/>
              <a:t>Stock Brokers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endParaRPr lang="en-US"/>
          </a:p>
        </p:txBody>
      </p:sp>
      <p:sp>
        <p:nvSpPr>
          <p:cNvPr id="61442" name="Rectangle 2"/>
          <p:cNvSpPr>
            <a:spLocks noGrp="1" noChangeArrowheads="1"/>
          </p:cNvSpPr>
          <p:nvPr>
            <p:ph type="title"/>
          </p:nvPr>
        </p:nvSpPr>
        <p:spPr/>
        <p:txBody>
          <a:bodyPr/>
          <a:lstStyle/>
          <a:p>
            <a:endParaRPr lang="en-US"/>
          </a:p>
        </p:txBody>
      </p:sp>
      <p:pic>
        <p:nvPicPr>
          <p:cNvPr id="61444" name="Picture 4" descr="s2"/>
          <p:cNvPicPr>
            <a:picLocks noChangeAspect="1" noChangeArrowheads="1"/>
          </p:cNvPicPr>
          <p:nvPr/>
        </p:nvPicPr>
        <p:blipFill>
          <a:blip r:embed="rId3" cstate="print"/>
          <a:srcRect/>
          <a:stretch>
            <a:fillRect/>
          </a:stretch>
        </p:blipFill>
        <p:spPr bwMode="auto">
          <a:xfrm>
            <a:off x="642938" y="0"/>
            <a:ext cx="7858125"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endParaRPr lang="en-US"/>
          </a:p>
        </p:txBody>
      </p:sp>
      <p:sp>
        <p:nvSpPr>
          <p:cNvPr id="67586" name="Rectangle 2"/>
          <p:cNvSpPr>
            <a:spLocks noGrp="1" noChangeArrowheads="1"/>
          </p:cNvSpPr>
          <p:nvPr>
            <p:ph type="title"/>
          </p:nvPr>
        </p:nvSpPr>
        <p:spPr/>
        <p:txBody>
          <a:bodyPr/>
          <a:lstStyle/>
          <a:p>
            <a:endParaRPr lang="en-US"/>
          </a:p>
        </p:txBody>
      </p:sp>
      <p:pic>
        <p:nvPicPr>
          <p:cNvPr id="67588" name="Picture 4" descr="s8"/>
          <p:cNvPicPr>
            <a:picLocks noChangeAspect="1" noChangeArrowheads="1"/>
          </p:cNvPicPr>
          <p:nvPr/>
        </p:nvPicPr>
        <p:blipFill>
          <a:blip r:embed="rId3" cstate="print"/>
          <a:srcRect/>
          <a:stretch>
            <a:fillRect/>
          </a:stretch>
        </p:blipFill>
        <p:spPr bwMode="auto">
          <a:xfrm>
            <a:off x="85725" y="57150"/>
            <a:ext cx="8972550" cy="67437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endParaRPr lang="en-US"/>
          </a:p>
        </p:txBody>
      </p:sp>
      <p:sp>
        <p:nvSpPr>
          <p:cNvPr id="66562" name="Rectangle 2"/>
          <p:cNvSpPr>
            <a:spLocks noGrp="1" noChangeArrowheads="1"/>
          </p:cNvSpPr>
          <p:nvPr>
            <p:ph type="title"/>
          </p:nvPr>
        </p:nvSpPr>
        <p:spPr/>
        <p:txBody>
          <a:bodyPr/>
          <a:lstStyle/>
          <a:p>
            <a:endParaRPr lang="en-US"/>
          </a:p>
        </p:txBody>
      </p:sp>
      <p:pic>
        <p:nvPicPr>
          <p:cNvPr id="66564" name="Picture 4" descr="s7"/>
          <p:cNvPicPr>
            <a:picLocks noChangeAspect="1" noChangeArrowheads="1"/>
          </p:cNvPicPr>
          <p:nvPr/>
        </p:nvPicPr>
        <p:blipFill>
          <a:blip r:embed="rId3" cstate="print"/>
          <a:srcRect/>
          <a:stretch>
            <a:fillRect/>
          </a:stretch>
        </p:blipFill>
        <p:spPr bwMode="auto">
          <a:xfrm>
            <a:off x="0" y="-533400"/>
            <a:ext cx="11506200" cy="77628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lstStyle/>
          <a:p>
            <a:endParaRPr lang="en-US"/>
          </a:p>
        </p:txBody>
      </p:sp>
      <p:sp>
        <p:nvSpPr>
          <p:cNvPr id="65538" name="Rectangle 2"/>
          <p:cNvSpPr>
            <a:spLocks noGrp="1" noChangeArrowheads="1"/>
          </p:cNvSpPr>
          <p:nvPr>
            <p:ph type="title"/>
          </p:nvPr>
        </p:nvSpPr>
        <p:spPr/>
        <p:txBody>
          <a:bodyPr/>
          <a:lstStyle/>
          <a:p>
            <a:endParaRPr lang="en-US"/>
          </a:p>
        </p:txBody>
      </p:sp>
      <p:pic>
        <p:nvPicPr>
          <p:cNvPr id="65540" name="Picture 4" descr="s6"/>
          <p:cNvPicPr>
            <a:picLocks noChangeAspect="1" noChangeArrowheads="1"/>
          </p:cNvPicPr>
          <p:nvPr/>
        </p:nvPicPr>
        <p:blipFill>
          <a:blip r:embed="rId3" cstate="print"/>
          <a:srcRect/>
          <a:stretch>
            <a:fillRect/>
          </a:stretch>
        </p:blipFill>
        <p:spPr bwMode="auto">
          <a:xfrm>
            <a:off x="0" y="0"/>
            <a:ext cx="10415588" cy="72009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endParaRPr lang="en-US"/>
          </a:p>
        </p:txBody>
      </p:sp>
      <p:sp>
        <p:nvSpPr>
          <p:cNvPr id="64514" name="Rectangle 2"/>
          <p:cNvSpPr>
            <a:spLocks noGrp="1" noChangeArrowheads="1"/>
          </p:cNvSpPr>
          <p:nvPr>
            <p:ph type="title"/>
          </p:nvPr>
        </p:nvSpPr>
        <p:spPr/>
        <p:txBody>
          <a:bodyPr/>
          <a:lstStyle/>
          <a:p>
            <a:endParaRPr lang="en-US"/>
          </a:p>
        </p:txBody>
      </p:sp>
      <p:pic>
        <p:nvPicPr>
          <p:cNvPr id="64516" name="Picture 4" descr="s5"/>
          <p:cNvPicPr>
            <a:picLocks noChangeAspect="1" noChangeArrowheads="1"/>
          </p:cNvPicPr>
          <p:nvPr/>
        </p:nvPicPr>
        <p:blipFill>
          <a:blip r:embed="rId3" cstate="print"/>
          <a:srcRect/>
          <a:stretch>
            <a:fillRect/>
          </a:stretch>
        </p:blipFill>
        <p:spPr bwMode="auto">
          <a:xfrm>
            <a:off x="128588" y="-95250"/>
            <a:ext cx="8886825" cy="7048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609600" y="1524000"/>
            <a:ext cx="8229600" cy="4724400"/>
          </a:xfrm>
        </p:spPr>
        <p:txBody>
          <a:bodyPr/>
          <a:lstStyle/>
          <a:p>
            <a:r>
              <a:rPr lang="en-US" sz="2900" dirty="0"/>
              <a:t>Federal government will not disclose</a:t>
            </a:r>
          </a:p>
          <a:p>
            <a:pPr>
              <a:buFontTx/>
              <a:buNone/>
            </a:pPr>
            <a:endParaRPr lang="en-US" sz="1300" dirty="0"/>
          </a:p>
          <a:p>
            <a:pPr>
              <a:buFontTx/>
              <a:buNone/>
            </a:pPr>
            <a:r>
              <a:rPr lang="en-US" sz="2600" dirty="0"/>
              <a:t>		</a:t>
            </a:r>
            <a:r>
              <a:rPr lang="en-US" sz="2600" dirty="0">
                <a:latin typeface="Arial Black" pitchFamily="34" charset="0"/>
              </a:rPr>
              <a:t>▪ </a:t>
            </a:r>
            <a:r>
              <a:rPr lang="en-US" sz="2600" dirty="0"/>
              <a:t>national defense </a:t>
            </a:r>
            <a:r>
              <a:rPr lang="en-US" sz="2600" dirty="0" smtClean="0"/>
              <a:t>info</a:t>
            </a:r>
            <a:endParaRPr lang="en-US" sz="2600" dirty="0"/>
          </a:p>
          <a:p>
            <a:pPr>
              <a:buFontTx/>
              <a:buNone/>
            </a:pPr>
            <a:r>
              <a:rPr lang="en-US" sz="2600" dirty="0"/>
              <a:t>		</a:t>
            </a:r>
            <a:r>
              <a:rPr lang="en-US" sz="2600" dirty="0">
                <a:latin typeface="Arial Black" pitchFamily="34" charset="0"/>
              </a:rPr>
              <a:t>▪ </a:t>
            </a:r>
            <a:r>
              <a:rPr lang="en-US" sz="2600" dirty="0"/>
              <a:t>personal and medical </a:t>
            </a:r>
            <a:r>
              <a:rPr lang="en-US" sz="2600" dirty="0" smtClean="0"/>
              <a:t>info</a:t>
            </a:r>
            <a:endParaRPr lang="en-US" sz="2600" dirty="0"/>
          </a:p>
          <a:p>
            <a:pPr>
              <a:buFontTx/>
              <a:buNone/>
            </a:pPr>
            <a:r>
              <a:rPr lang="en-US" sz="2600" dirty="0"/>
              <a:t>		</a:t>
            </a:r>
            <a:r>
              <a:rPr lang="en-US" sz="2600" dirty="0">
                <a:latin typeface="Arial Black" pitchFamily="34" charset="0"/>
              </a:rPr>
              <a:t>▪ </a:t>
            </a:r>
            <a:r>
              <a:rPr lang="en-US" sz="2600" dirty="0"/>
              <a:t>ongoing law enforcement investigations 	   and confidential sources</a:t>
            </a:r>
          </a:p>
          <a:p>
            <a:pPr>
              <a:buFontTx/>
              <a:buNone/>
            </a:pPr>
            <a:r>
              <a:rPr lang="en-US" sz="2600" dirty="0"/>
              <a:t>		</a:t>
            </a:r>
            <a:r>
              <a:rPr lang="en-US" sz="2600" dirty="0">
                <a:latin typeface="Arial Black" pitchFamily="34" charset="0"/>
              </a:rPr>
              <a:t>▪ </a:t>
            </a:r>
            <a:r>
              <a:rPr lang="en-US" sz="2600" dirty="0"/>
              <a:t>certain geological </a:t>
            </a:r>
            <a:r>
              <a:rPr lang="en-US" sz="2600" dirty="0" smtClean="0"/>
              <a:t>info</a:t>
            </a:r>
            <a:endParaRPr lang="en-US" sz="2600" dirty="0"/>
          </a:p>
          <a:p>
            <a:pPr>
              <a:buFontTx/>
              <a:buNone/>
            </a:pPr>
            <a:r>
              <a:rPr lang="en-US" sz="2600" dirty="0"/>
              <a:t>		</a:t>
            </a:r>
            <a:r>
              <a:rPr lang="en-US" sz="2600" dirty="0">
                <a:latin typeface="Arial Black" pitchFamily="34" charset="0"/>
              </a:rPr>
              <a:t>▪ </a:t>
            </a:r>
            <a:r>
              <a:rPr lang="en-US" sz="2600" dirty="0"/>
              <a:t>information exempt under federal law</a:t>
            </a:r>
          </a:p>
          <a:p>
            <a:pPr>
              <a:buFontTx/>
              <a:buNone/>
            </a:pPr>
            <a:endParaRPr lang="en-US" sz="2600" dirty="0"/>
          </a:p>
          <a:p>
            <a:pPr>
              <a:buFontTx/>
              <a:buNone/>
            </a:pPr>
            <a:r>
              <a:rPr lang="en-US" sz="2600" dirty="0"/>
              <a:t>See  </a:t>
            </a:r>
            <a:r>
              <a:rPr lang="en-US" sz="2600" dirty="0">
                <a:hlinkClick r:id="rId3"/>
              </a:rPr>
              <a:t>5 USC 552(b).</a:t>
            </a:r>
            <a:r>
              <a:rPr lang="en-US" sz="2600" dirty="0"/>
              <a:t>, (FOIA)</a:t>
            </a:r>
            <a:endParaRPr lang="en-US" dirty="0"/>
          </a:p>
        </p:txBody>
      </p:sp>
      <p:sp>
        <p:nvSpPr>
          <p:cNvPr id="4098" name="Rectangle 2"/>
          <p:cNvSpPr>
            <a:spLocks noGrp="1" noChangeArrowheads="1"/>
          </p:cNvSpPr>
          <p:nvPr>
            <p:ph type="title"/>
          </p:nvPr>
        </p:nvSpPr>
        <p:spPr>
          <a:xfrm>
            <a:off x="623888" y="638175"/>
            <a:ext cx="6565900" cy="779463"/>
          </a:xfrm>
        </p:spPr>
        <p:txBody>
          <a:bodyPr/>
          <a:lstStyle/>
          <a:p>
            <a:r>
              <a:rPr lang="en-US"/>
              <a:t>FOIA Limits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Accountants</a:t>
            </a:r>
            <a:endParaRPr lang="en-US" dirty="0"/>
          </a:p>
        </p:txBody>
      </p:sp>
      <p:sp>
        <p:nvSpPr>
          <p:cNvPr id="7" name="Content Placeholder 6"/>
          <p:cNvSpPr>
            <a:spLocks noGrp="1"/>
          </p:cNvSpPr>
          <p:nvPr>
            <p:ph idx="1"/>
          </p:nvPr>
        </p:nvSpPr>
        <p:spPr/>
        <p:txBody>
          <a:bodyPr/>
          <a:lstStyle/>
          <a:p>
            <a:endParaRPr lang="en-US" dirty="0" smtClean="0"/>
          </a:p>
          <a:p>
            <a:r>
              <a:rPr lang="en-US" dirty="0" smtClean="0">
                <a:hlinkClick r:id="rId3"/>
              </a:rPr>
              <a:t>http</a:t>
            </a:r>
            <a:r>
              <a:rPr lang="en-US" dirty="0" smtClean="0">
                <a:hlinkClick r:id="rId3"/>
              </a:rPr>
              <a:t>://</a:t>
            </a:r>
            <a:r>
              <a:rPr lang="en-US" dirty="0" smtClean="0">
                <a:hlinkClick r:id="rId3"/>
              </a:rPr>
              <a:t>www.aicpa.org/forthepublic/disciplinaryactions/pages/default.aspx</a:t>
            </a: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524000"/>
            <a:ext cx="8153400" cy="4833938"/>
          </a:xfrm>
        </p:spPr>
        <p:txBody>
          <a:bodyPr/>
          <a:lstStyle/>
          <a:p>
            <a:pPr>
              <a:buFont typeface="Symbol" pitchFamily="18" charset="2"/>
              <a:buChar char=""/>
            </a:pPr>
            <a:r>
              <a:rPr lang="en-US" sz="2900"/>
              <a:t>So-called "national" databases inaccessible to non-governmental users.</a:t>
            </a:r>
          </a:p>
          <a:p>
            <a:pPr>
              <a:buFont typeface="Symbol" pitchFamily="18" charset="2"/>
              <a:buNone/>
            </a:pPr>
            <a:r>
              <a:rPr lang="en-US" sz="2900"/>
              <a:t>	</a:t>
            </a:r>
            <a:r>
              <a:rPr lang="en-US" sz="2600"/>
              <a:t>See “</a:t>
            </a:r>
            <a:r>
              <a:rPr lang="en-US" sz="2600">
                <a:hlinkClick r:id="rId3"/>
              </a:rPr>
              <a:t>National Criminal Background Checks: Myths, Realities &amp; Resources”</a:t>
            </a:r>
            <a:r>
              <a:rPr lang="en-US" sz="2600"/>
              <a:t> by Jackie Walters.</a:t>
            </a:r>
          </a:p>
          <a:p>
            <a:pPr>
              <a:buFont typeface="Symbol" pitchFamily="18" charset="2"/>
              <a:buNone/>
            </a:pPr>
            <a:endParaRPr lang="en-US" sz="900"/>
          </a:p>
          <a:p>
            <a:pPr>
              <a:buFont typeface="Symbol" pitchFamily="18" charset="2"/>
              <a:buChar char=""/>
            </a:pPr>
            <a:r>
              <a:rPr lang="en-US" sz="2900"/>
              <a:t>Pay databases– LexisNexis, Westlaw, Openonline and Accurint may not pick up misdemeanors or all arrests.  Examine scope of database before pay to search it.</a:t>
            </a:r>
          </a:p>
        </p:txBody>
      </p:sp>
      <p:sp>
        <p:nvSpPr>
          <p:cNvPr id="23554" name="Rectangle 2"/>
          <p:cNvSpPr>
            <a:spLocks noGrp="1" noChangeArrowheads="1"/>
          </p:cNvSpPr>
          <p:nvPr>
            <p:ph type="title"/>
          </p:nvPr>
        </p:nvSpPr>
        <p:spPr>
          <a:xfrm>
            <a:off x="381000" y="457200"/>
            <a:ext cx="5105400" cy="731838"/>
          </a:xfrm>
        </p:spPr>
        <p:txBody>
          <a:bodyPr/>
          <a:lstStyle/>
          <a:p>
            <a:r>
              <a:rPr lang="en-US"/>
              <a:t>Criminal Records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09600" y="1371600"/>
            <a:ext cx="5943600" cy="4800600"/>
          </a:xfrm>
        </p:spPr>
        <p:txBody>
          <a:bodyPr>
            <a:normAutofit lnSpcReduction="10000"/>
          </a:bodyPr>
          <a:lstStyle/>
          <a:p>
            <a:pPr>
              <a:buFont typeface="Symbol" pitchFamily="18" charset="2"/>
              <a:buChar char=""/>
            </a:pPr>
            <a:r>
              <a:rPr lang="en-US" sz="3000" dirty="0"/>
              <a:t>Cuyahoga County felony </a:t>
            </a:r>
            <a:r>
              <a:rPr lang="en-US" sz="3000" u="sng" dirty="0"/>
              <a:t>arrest</a:t>
            </a:r>
            <a:r>
              <a:rPr lang="en-US" sz="3000" dirty="0"/>
              <a:t> records can be obtained at </a:t>
            </a:r>
            <a:r>
              <a:rPr lang="en-US" sz="3000" dirty="0" smtClean="0"/>
              <a:t>the County Sheriff’s office</a:t>
            </a:r>
            <a:r>
              <a:rPr lang="en-US" sz="3000" dirty="0"/>
              <a:t>.  Cost = $6.00.  Back to early 1970s</a:t>
            </a:r>
            <a:r>
              <a:rPr lang="en-US" sz="3000" dirty="0" smtClean="0"/>
              <a:t>.</a:t>
            </a:r>
          </a:p>
          <a:p>
            <a:pPr>
              <a:buFont typeface="Symbol" pitchFamily="18" charset="2"/>
              <a:buChar char=""/>
            </a:pPr>
            <a:endParaRPr lang="en-US" sz="3000" dirty="0"/>
          </a:p>
          <a:p>
            <a:pPr>
              <a:buFont typeface="Symbol" pitchFamily="18" charset="2"/>
              <a:buChar char=""/>
            </a:pPr>
            <a:r>
              <a:rPr lang="en-US" sz="2800" dirty="0">
                <a:hlinkClick r:id="rId3"/>
              </a:rPr>
              <a:t>www.buckeyesheriffs.org</a:t>
            </a:r>
            <a:r>
              <a:rPr lang="en-US" sz="2800" dirty="0"/>
              <a:t> for other Sheriff’s offices</a:t>
            </a:r>
            <a:endParaRPr lang="en-US" sz="3000" dirty="0"/>
          </a:p>
          <a:p>
            <a:pPr>
              <a:buFont typeface="Symbol" pitchFamily="18" charset="2"/>
              <a:buNone/>
            </a:pPr>
            <a:r>
              <a:rPr lang="en-US" sz="1300" dirty="0"/>
              <a:t> </a:t>
            </a:r>
          </a:p>
          <a:p>
            <a:pPr>
              <a:buFont typeface="Symbol" pitchFamily="18" charset="2"/>
              <a:buChar char=""/>
            </a:pPr>
            <a:r>
              <a:rPr lang="en-US" sz="3000" dirty="0"/>
              <a:t>Do docket search of individual courts.</a:t>
            </a:r>
          </a:p>
        </p:txBody>
      </p:sp>
      <p:sp>
        <p:nvSpPr>
          <p:cNvPr id="24578" name="Rectangle 2"/>
          <p:cNvSpPr>
            <a:spLocks noGrp="1" noChangeArrowheads="1"/>
          </p:cNvSpPr>
          <p:nvPr>
            <p:ph type="title"/>
          </p:nvPr>
        </p:nvSpPr>
        <p:spPr>
          <a:xfrm>
            <a:off x="623888" y="638175"/>
            <a:ext cx="6316662" cy="779463"/>
          </a:xfrm>
        </p:spPr>
        <p:txBody>
          <a:bodyPr/>
          <a:lstStyle/>
          <a:p>
            <a:r>
              <a:rPr lang="en-US"/>
              <a:t>Criminal Records</a:t>
            </a:r>
          </a:p>
        </p:txBody>
      </p:sp>
      <p:pic>
        <p:nvPicPr>
          <p:cNvPr id="24581" name="Picture 5" descr="arrest"/>
          <p:cNvPicPr>
            <a:picLocks noChangeAspect="1" noChangeArrowheads="1"/>
          </p:cNvPicPr>
          <p:nvPr/>
        </p:nvPicPr>
        <p:blipFill>
          <a:blip r:embed="rId4" cstate="print"/>
          <a:srcRect/>
          <a:stretch>
            <a:fillRect/>
          </a:stretch>
        </p:blipFill>
        <p:spPr bwMode="auto">
          <a:xfrm>
            <a:off x="6629400" y="2286000"/>
            <a:ext cx="2133600" cy="2286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04800" y="1295400"/>
            <a:ext cx="8534400" cy="5334000"/>
          </a:xfrm>
        </p:spPr>
        <p:txBody>
          <a:bodyPr/>
          <a:lstStyle/>
          <a:p>
            <a:pPr>
              <a:lnSpc>
                <a:spcPct val="90000"/>
              </a:lnSpc>
            </a:pPr>
            <a:r>
              <a:rPr lang="en-US" sz="3000" dirty="0">
                <a:hlinkClick r:id="rId3"/>
              </a:rPr>
              <a:t>Criminalsearches.com</a:t>
            </a:r>
            <a:r>
              <a:rPr lang="en-US" sz="3000" dirty="0"/>
              <a:t>:   Searches across numerous states and counties.  </a:t>
            </a:r>
            <a:r>
              <a:rPr lang="en-US" sz="3000" dirty="0" smtClean="0"/>
              <a:t>May </a:t>
            </a:r>
            <a:r>
              <a:rPr lang="en-US" sz="3000" dirty="0"/>
              <a:t>not include all courts/counties. </a:t>
            </a:r>
            <a:r>
              <a:rPr lang="en-US" sz="3000" dirty="0" smtClean="0"/>
              <a:t>Appears to includes Cuyahoga, not Summit. </a:t>
            </a:r>
            <a:endParaRPr lang="en-US" sz="3000" dirty="0"/>
          </a:p>
          <a:p>
            <a:pPr>
              <a:lnSpc>
                <a:spcPct val="90000"/>
              </a:lnSpc>
            </a:pPr>
            <a:r>
              <a:rPr lang="en-US" sz="3000" dirty="0">
                <a:hlinkClick r:id="rId4"/>
              </a:rPr>
              <a:t>Federal Bureau of Prisons </a:t>
            </a:r>
            <a:r>
              <a:rPr lang="en-US" sz="3000" dirty="0"/>
              <a:t> (Incarcerated </a:t>
            </a:r>
            <a:r>
              <a:rPr lang="en-US" sz="3000" dirty="0" smtClean="0"/>
              <a:t>1982 to </a:t>
            </a:r>
            <a:r>
              <a:rPr lang="en-US" sz="3000" dirty="0"/>
              <a:t>present. Minimal info.)</a:t>
            </a:r>
          </a:p>
          <a:p>
            <a:pPr>
              <a:lnSpc>
                <a:spcPct val="90000"/>
              </a:lnSpc>
            </a:pPr>
            <a:r>
              <a:rPr lang="en-US" sz="3000" dirty="0">
                <a:hlinkClick r:id="rId5"/>
              </a:rPr>
              <a:t>Ohio Dept of Corrections </a:t>
            </a:r>
            <a:r>
              <a:rPr lang="en-US" sz="3000" dirty="0"/>
              <a:t> Offenders sentenced to serve time in a STATE facility. </a:t>
            </a:r>
          </a:p>
          <a:p>
            <a:pPr>
              <a:lnSpc>
                <a:spcPct val="90000"/>
              </a:lnSpc>
            </a:pPr>
            <a:r>
              <a:rPr lang="en-US" sz="3000" dirty="0">
                <a:hlinkClick r:id="rId6"/>
              </a:rPr>
              <a:t>Corrections.com</a:t>
            </a:r>
            <a:r>
              <a:rPr lang="en-US" sz="3000" dirty="0"/>
              <a:t> – Links to other states’ databases.</a:t>
            </a:r>
          </a:p>
          <a:p>
            <a:pPr>
              <a:lnSpc>
                <a:spcPct val="90000"/>
              </a:lnSpc>
            </a:pPr>
            <a:r>
              <a:rPr lang="en-US" dirty="0" err="1">
                <a:hlinkClick r:id="rId7"/>
              </a:rPr>
              <a:t>Policereports.us</a:t>
            </a:r>
            <a:r>
              <a:rPr lang="en-US" dirty="0">
                <a:hlinkClick r:id="rId7"/>
              </a:rPr>
              <a:t> </a:t>
            </a:r>
            <a:endParaRPr lang="en-US" dirty="0"/>
          </a:p>
        </p:txBody>
      </p:sp>
      <p:sp>
        <p:nvSpPr>
          <p:cNvPr id="25602" name="Rectangle 2"/>
          <p:cNvSpPr>
            <a:spLocks noGrp="1" noChangeArrowheads="1"/>
          </p:cNvSpPr>
          <p:nvPr>
            <p:ph type="title"/>
          </p:nvPr>
        </p:nvSpPr>
        <p:spPr>
          <a:xfrm>
            <a:off x="457200" y="434975"/>
            <a:ext cx="8229600" cy="714375"/>
          </a:xfrm>
        </p:spPr>
        <p:txBody>
          <a:bodyPr>
            <a:normAutofit fontScale="90000"/>
          </a:bodyPr>
          <a:lstStyle/>
          <a:p>
            <a:r>
              <a:rPr lang="en-US"/>
              <a:t>Criminal Records – Free Web</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p:txBody>
          <a:bodyPr/>
          <a:lstStyle/>
          <a:p>
            <a:endParaRPr lang="en-US"/>
          </a:p>
        </p:txBody>
      </p:sp>
      <p:sp>
        <p:nvSpPr>
          <p:cNvPr id="69634" name="Rectangle 2"/>
          <p:cNvSpPr>
            <a:spLocks noGrp="1" noChangeArrowheads="1"/>
          </p:cNvSpPr>
          <p:nvPr>
            <p:ph type="title"/>
          </p:nvPr>
        </p:nvSpPr>
        <p:spPr/>
        <p:txBody>
          <a:bodyPr/>
          <a:lstStyle/>
          <a:p>
            <a:endParaRPr lang="en-US"/>
          </a:p>
        </p:txBody>
      </p:sp>
      <p:pic>
        <p:nvPicPr>
          <p:cNvPr id="69636" name="Picture 4" descr="t1"/>
          <p:cNvPicPr>
            <a:picLocks noChangeAspect="1" noChangeArrowheads="1"/>
          </p:cNvPicPr>
          <p:nvPr/>
        </p:nvPicPr>
        <p:blipFill>
          <a:blip r:embed="rId3" cstate="print"/>
          <a:srcRect/>
          <a:stretch>
            <a:fillRect/>
          </a:stretch>
        </p:blipFill>
        <p:spPr bwMode="auto">
          <a:xfrm>
            <a:off x="457200" y="303213"/>
            <a:ext cx="7720013" cy="58642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p:txBody>
          <a:bodyPr/>
          <a:lstStyle/>
          <a:p>
            <a:endParaRPr lang="en-US"/>
          </a:p>
        </p:txBody>
      </p:sp>
      <p:sp>
        <p:nvSpPr>
          <p:cNvPr id="70658" name="Rectangle 2"/>
          <p:cNvSpPr>
            <a:spLocks noGrp="1" noChangeArrowheads="1"/>
          </p:cNvSpPr>
          <p:nvPr>
            <p:ph type="title"/>
          </p:nvPr>
        </p:nvSpPr>
        <p:spPr/>
        <p:txBody>
          <a:bodyPr/>
          <a:lstStyle/>
          <a:p>
            <a:endParaRPr lang="en-US"/>
          </a:p>
        </p:txBody>
      </p:sp>
      <p:pic>
        <p:nvPicPr>
          <p:cNvPr id="70660" name="Picture 4" descr="t2"/>
          <p:cNvPicPr>
            <a:picLocks noChangeAspect="1" noChangeArrowheads="1"/>
          </p:cNvPicPr>
          <p:nvPr/>
        </p:nvPicPr>
        <p:blipFill>
          <a:blip r:embed="rId3" cstate="print"/>
          <a:srcRect/>
          <a:stretch>
            <a:fillRect/>
          </a:stretch>
        </p:blipFill>
        <p:spPr bwMode="auto">
          <a:xfrm>
            <a:off x="661988" y="0"/>
            <a:ext cx="7820025"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p:txBody>
          <a:bodyPr/>
          <a:lstStyle/>
          <a:p>
            <a:endParaRPr lang="en-US"/>
          </a:p>
        </p:txBody>
      </p:sp>
      <p:sp>
        <p:nvSpPr>
          <p:cNvPr id="71682" name="Rectangle 2"/>
          <p:cNvSpPr>
            <a:spLocks noGrp="1" noChangeArrowheads="1"/>
          </p:cNvSpPr>
          <p:nvPr>
            <p:ph type="title"/>
          </p:nvPr>
        </p:nvSpPr>
        <p:spPr/>
        <p:txBody>
          <a:bodyPr/>
          <a:lstStyle/>
          <a:p>
            <a:endParaRPr lang="en-US"/>
          </a:p>
        </p:txBody>
      </p:sp>
      <p:pic>
        <p:nvPicPr>
          <p:cNvPr id="71684" name="Picture 4" descr="t3"/>
          <p:cNvPicPr>
            <a:picLocks noChangeAspect="1" noChangeArrowheads="1"/>
          </p:cNvPicPr>
          <p:nvPr/>
        </p:nvPicPr>
        <p:blipFill>
          <a:blip r:embed="rId3" cstate="print"/>
          <a:srcRect/>
          <a:stretch>
            <a:fillRect/>
          </a:stretch>
        </p:blipFill>
        <p:spPr bwMode="auto">
          <a:xfrm>
            <a:off x="714375" y="-323850"/>
            <a:ext cx="7715250" cy="718185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endParaRPr lang="en-US"/>
          </a:p>
        </p:txBody>
      </p:sp>
      <p:sp>
        <p:nvSpPr>
          <p:cNvPr id="68610" name="Rectangle 2"/>
          <p:cNvSpPr>
            <a:spLocks noGrp="1" noChangeArrowheads="1"/>
          </p:cNvSpPr>
          <p:nvPr>
            <p:ph type="title"/>
          </p:nvPr>
        </p:nvSpPr>
        <p:spPr/>
        <p:txBody>
          <a:bodyPr/>
          <a:lstStyle/>
          <a:p>
            <a:endParaRPr lang="en-US"/>
          </a:p>
        </p:txBody>
      </p:sp>
      <p:pic>
        <p:nvPicPr>
          <p:cNvPr id="68612" name="Picture 4" descr="s9"/>
          <p:cNvPicPr>
            <a:picLocks noChangeAspect="1" noChangeArrowheads="1"/>
          </p:cNvPicPr>
          <p:nvPr/>
        </p:nvPicPr>
        <p:blipFill>
          <a:blip r:embed="rId3" cstate="print"/>
          <a:srcRect/>
          <a:stretch>
            <a:fillRect/>
          </a:stretch>
        </p:blipFill>
        <p:spPr bwMode="auto">
          <a:xfrm>
            <a:off x="457200" y="228600"/>
            <a:ext cx="8686800" cy="58674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752600"/>
            <a:ext cx="8229600" cy="4373563"/>
          </a:xfrm>
        </p:spPr>
        <p:txBody>
          <a:bodyPr/>
          <a:lstStyle/>
          <a:p>
            <a:pPr lvl="1">
              <a:buFontTx/>
              <a:buChar char="o"/>
            </a:pPr>
            <a:r>
              <a:rPr lang="en-US" sz="3200">
                <a:hlinkClick r:id="rId3"/>
              </a:rPr>
              <a:t>National Sex Offender Public Registry</a:t>
            </a:r>
            <a:r>
              <a:rPr lang="en-US" sz="3200"/>
              <a:t>:  Searches multiple state databases </a:t>
            </a:r>
          </a:p>
          <a:p>
            <a:pPr lvl="1">
              <a:buFontTx/>
              <a:buChar char="o"/>
            </a:pPr>
            <a:r>
              <a:rPr lang="en-US" sz="3200">
                <a:hlinkClick r:id="rId4"/>
              </a:rPr>
              <a:t>FBI's State Sex Offender Registries</a:t>
            </a:r>
            <a:r>
              <a:rPr lang="en-US" sz="3200"/>
              <a:t>:  Links to state databases.</a:t>
            </a:r>
          </a:p>
          <a:p>
            <a:pPr lvl="1">
              <a:buFont typeface="Symbol" pitchFamily="18" charset="2"/>
              <a:buChar char=""/>
            </a:pPr>
            <a:r>
              <a:rPr lang="en-US" sz="3200">
                <a:hlinkClick r:id="rId5"/>
              </a:rPr>
              <a:t>Family Watchdog </a:t>
            </a:r>
            <a:r>
              <a:rPr lang="en-US" sz="3200"/>
              <a:t>- Find offenders nationwide by street or offender name.</a:t>
            </a:r>
            <a:r>
              <a:rPr lang="en-US"/>
              <a:t>  </a:t>
            </a:r>
          </a:p>
          <a:p>
            <a:pPr lvl="1">
              <a:buFontTx/>
              <a:buChar char="o"/>
            </a:pPr>
            <a:endParaRPr lang="en-US" sz="3400"/>
          </a:p>
          <a:p>
            <a:endParaRPr lang="en-US"/>
          </a:p>
        </p:txBody>
      </p:sp>
      <p:sp>
        <p:nvSpPr>
          <p:cNvPr id="26626" name="Rectangle 2"/>
          <p:cNvSpPr>
            <a:spLocks noGrp="1" noChangeArrowheads="1"/>
          </p:cNvSpPr>
          <p:nvPr>
            <p:ph type="title"/>
          </p:nvPr>
        </p:nvSpPr>
        <p:spPr/>
        <p:txBody>
          <a:bodyPr/>
          <a:lstStyle/>
          <a:p>
            <a:r>
              <a:rPr lang="en-US" sz="4800"/>
              <a:t>Sex offender databases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04800" y="1981200"/>
            <a:ext cx="8382000" cy="4495800"/>
          </a:xfrm>
        </p:spPr>
        <p:txBody>
          <a:bodyPr/>
          <a:lstStyle/>
          <a:p>
            <a:r>
              <a:rPr lang="en-US" sz="3400" dirty="0" smtClean="0"/>
              <a:t>Newspapers</a:t>
            </a:r>
            <a:r>
              <a:rPr lang="en-US" sz="3400" dirty="0"/>
              <a:t>, Court Dockets.</a:t>
            </a:r>
          </a:p>
          <a:p>
            <a:pPr>
              <a:buFont typeface="Symbol" pitchFamily="18" charset="2"/>
              <a:buChar char=""/>
            </a:pPr>
            <a:endParaRPr lang="en-US" sz="3400" dirty="0" smtClean="0"/>
          </a:p>
          <a:p>
            <a:pPr>
              <a:buFont typeface="Symbol" pitchFamily="18" charset="2"/>
              <a:buChar char=""/>
            </a:pPr>
            <a:r>
              <a:rPr lang="en-US" sz="3400" dirty="0" smtClean="0"/>
              <a:t>BMV </a:t>
            </a:r>
            <a:r>
              <a:rPr lang="en-US" sz="3400" dirty="0"/>
              <a:t>records, if permissible purpose.</a:t>
            </a:r>
          </a:p>
        </p:txBody>
      </p:sp>
      <p:sp>
        <p:nvSpPr>
          <p:cNvPr id="27650" name="Rectangle 2"/>
          <p:cNvSpPr>
            <a:spLocks noGrp="1" noChangeArrowheads="1"/>
          </p:cNvSpPr>
          <p:nvPr>
            <p:ph type="title"/>
          </p:nvPr>
        </p:nvSpPr>
        <p:spPr>
          <a:xfrm>
            <a:off x="457200" y="304800"/>
            <a:ext cx="7543800" cy="1295400"/>
          </a:xfrm>
        </p:spPr>
        <p:txBody>
          <a:bodyPr/>
          <a:lstStyle/>
          <a:p>
            <a:r>
              <a:rPr lang="en-US"/>
              <a:t>Criminal Records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09600" y="1066800"/>
            <a:ext cx="5867400" cy="4800600"/>
          </a:xfrm>
        </p:spPr>
        <p:txBody>
          <a:bodyPr>
            <a:normAutofit lnSpcReduction="10000"/>
          </a:bodyPr>
          <a:lstStyle/>
          <a:p>
            <a:pPr>
              <a:lnSpc>
                <a:spcPct val="90000"/>
              </a:lnSpc>
              <a:buFontTx/>
              <a:buNone/>
            </a:pPr>
            <a:endParaRPr lang="en-US" sz="3400" dirty="0"/>
          </a:p>
          <a:p>
            <a:pPr>
              <a:lnSpc>
                <a:spcPct val="90000"/>
              </a:lnSpc>
            </a:pPr>
            <a:r>
              <a:rPr lang="en-US" sz="3400" dirty="0"/>
              <a:t>Driver’s Privacy Protection Act,</a:t>
            </a:r>
            <a:r>
              <a:rPr lang="en-US" sz="3400" dirty="0">
                <a:hlinkClick r:id="rId3"/>
              </a:rPr>
              <a:t>18 USC 2721</a:t>
            </a:r>
            <a:endParaRPr lang="en-US" sz="3400" dirty="0"/>
          </a:p>
          <a:p>
            <a:pPr>
              <a:lnSpc>
                <a:spcPct val="90000"/>
              </a:lnSpc>
            </a:pPr>
            <a:endParaRPr lang="en-US" sz="3400" dirty="0"/>
          </a:p>
          <a:p>
            <a:pPr>
              <a:lnSpc>
                <a:spcPct val="90000"/>
              </a:lnSpc>
            </a:pPr>
            <a:r>
              <a:rPr lang="en-US" sz="3400" dirty="0">
                <a:hlinkClick r:id="rId4"/>
              </a:rPr>
              <a:t>Fair Credit Reporting Act</a:t>
            </a:r>
            <a:r>
              <a:rPr lang="en-US" sz="3400" dirty="0"/>
              <a:t>, 15 USC 1681 et seq. – applies when obtaining information from a seller of  “consumer reports”</a:t>
            </a:r>
          </a:p>
          <a:p>
            <a:pPr>
              <a:lnSpc>
                <a:spcPct val="90000"/>
              </a:lnSpc>
            </a:pPr>
            <a:endParaRPr lang="en-US" sz="3400" dirty="0"/>
          </a:p>
        </p:txBody>
      </p:sp>
      <p:sp>
        <p:nvSpPr>
          <p:cNvPr id="5122" name="Rectangle 2"/>
          <p:cNvSpPr>
            <a:spLocks noGrp="1" noChangeArrowheads="1"/>
          </p:cNvSpPr>
          <p:nvPr>
            <p:ph type="title"/>
          </p:nvPr>
        </p:nvSpPr>
        <p:spPr>
          <a:xfrm>
            <a:off x="539750" y="368300"/>
            <a:ext cx="6983413" cy="565150"/>
          </a:xfrm>
        </p:spPr>
        <p:txBody>
          <a:bodyPr>
            <a:normAutofit fontScale="90000"/>
          </a:bodyPr>
          <a:lstStyle/>
          <a:p>
            <a:r>
              <a:rPr lang="en-US" sz="3700"/>
              <a:t>Statutes limiting access</a:t>
            </a:r>
          </a:p>
        </p:txBody>
      </p:sp>
      <p:sp>
        <p:nvSpPr>
          <p:cNvPr id="5125" name="Text Box 5"/>
          <p:cNvSpPr txBox="1">
            <a:spLocks noChangeArrowheads="1"/>
          </p:cNvSpPr>
          <p:nvPr/>
        </p:nvSpPr>
        <p:spPr bwMode="auto">
          <a:xfrm>
            <a:off x="609600" y="4572000"/>
            <a:ext cx="7696200" cy="847725"/>
          </a:xfrm>
          <a:prstGeom prst="rect">
            <a:avLst/>
          </a:prstGeom>
          <a:noFill/>
          <a:ln w="9525">
            <a:noFill/>
            <a:miter lim="800000"/>
            <a:headEnd/>
            <a:tailEnd/>
          </a:ln>
          <a:effectLst/>
        </p:spPr>
        <p:txBody>
          <a:bodyPr>
            <a:spAutoFit/>
          </a:bodyPr>
          <a:lstStyle/>
          <a:p>
            <a:endParaRPr lang="en-US" sz="2400"/>
          </a:p>
          <a:p>
            <a:pPr>
              <a:lnSpc>
                <a:spcPct val="75000"/>
              </a:lnSpc>
              <a:spcBef>
                <a:spcPct val="20000"/>
              </a:spcBef>
              <a:buClr>
                <a:schemeClr val="tx2"/>
              </a:buClr>
              <a:buSzPct val="70000"/>
              <a:buFont typeface="Wingdings" pitchFamily="2" charset="2"/>
              <a:buNone/>
            </a:pPr>
            <a:endParaRPr lang="en-US" sz="2700"/>
          </a:p>
        </p:txBody>
      </p:sp>
      <p:pic>
        <p:nvPicPr>
          <p:cNvPr id="5127" name="Picture 7" descr="driver's license"/>
          <p:cNvPicPr>
            <a:picLocks noChangeAspect="1" noChangeArrowheads="1"/>
          </p:cNvPicPr>
          <p:nvPr/>
        </p:nvPicPr>
        <p:blipFill>
          <a:blip r:embed="rId5" cstate="print"/>
          <a:srcRect/>
          <a:stretch>
            <a:fillRect/>
          </a:stretch>
        </p:blipFill>
        <p:spPr bwMode="auto">
          <a:xfrm>
            <a:off x="6477000" y="1600200"/>
            <a:ext cx="2209800" cy="1416050"/>
          </a:xfrm>
          <a:prstGeom prst="rect">
            <a:avLst/>
          </a:prstGeom>
          <a:noFill/>
          <a:ln w="9525">
            <a:noFill/>
            <a:miter lim="800000"/>
            <a:headEnd/>
            <a:tailEnd/>
          </a:ln>
        </p:spPr>
      </p:pic>
      <p:sp>
        <p:nvSpPr>
          <p:cNvPr id="5139" name="Text Box 19"/>
          <p:cNvSpPr txBox="1">
            <a:spLocks noChangeArrowheads="1"/>
          </p:cNvSpPr>
          <p:nvPr/>
        </p:nvSpPr>
        <p:spPr bwMode="auto">
          <a:xfrm>
            <a:off x="6477000" y="3200400"/>
            <a:ext cx="2514600" cy="611188"/>
          </a:xfrm>
          <a:prstGeom prst="rect">
            <a:avLst/>
          </a:prstGeom>
          <a:noFill/>
          <a:ln w="9525">
            <a:noFill/>
            <a:miter lim="800000"/>
            <a:headEnd/>
            <a:tailEnd/>
          </a:ln>
          <a:effectLst/>
        </p:spPr>
        <p:txBody>
          <a:bodyPr>
            <a:spAutoFit/>
          </a:bodyPr>
          <a:lstStyle/>
          <a:p>
            <a:r>
              <a:rPr lang="en-US" sz="800"/>
              <a:t>Image: '</a:t>
            </a:r>
            <a:r>
              <a:rPr lang="en-US" sz="800">
                <a:hlinkClick r:id="rId6"/>
              </a:rPr>
              <a:t>My Second Driver's License</a:t>
            </a:r>
            <a:r>
              <a:rPr lang="en-US" sz="800"/>
              <a:t>' </a:t>
            </a:r>
            <a:br>
              <a:rPr lang="en-US" sz="800"/>
            </a:br>
            <a:r>
              <a:rPr lang="en-US" sz="800"/>
              <a:t>www.flickr.com/photos/15914631@</a:t>
            </a:r>
            <a:br>
              <a:rPr lang="en-US" sz="800"/>
            </a:br>
            <a:r>
              <a:rPr lang="en-US" sz="800"/>
              <a:t>N00/3348033929</a:t>
            </a:r>
            <a:r>
              <a:rPr lang="en-US"/>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1828800"/>
            <a:ext cx="6705600" cy="4606925"/>
          </a:xfrm>
        </p:spPr>
        <p:txBody>
          <a:bodyPr>
            <a:normAutofit lnSpcReduction="10000"/>
          </a:bodyPr>
          <a:lstStyle/>
          <a:p>
            <a:pPr marL="571500" indent="-571500"/>
            <a:r>
              <a:rPr lang="en-US" sz="3300" dirty="0">
                <a:hlinkClick r:id="rId3"/>
              </a:rPr>
              <a:t>National Center for Health Statistics</a:t>
            </a:r>
            <a:r>
              <a:rPr lang="en-US" sz="3300" dirty="0"/>
              <a:t> </a:t>
            </a:r>
          </a:p>
          <a:p>
            <a:pPr marL="571500" indent="-571500"/>
            <a:r>
              <a:rPr lang="en-US" sz="3300" dirty="0">
                <a:hlinkClick r:id="rId4"/>
              </a:rPr>
              <a:t>Ohio Department of Health</a:t>
            </a:r>
            <a:r>
              <a:rPr lang="en-US" sz="3300" dirty="0"/>
              <a:t> – order online or info on local offices’ Web sites.  Birth 1908-, Death </a:t>
            </a:r>
            <a:r>
              <a:rPr lang="en-US" sz="3300" dirty="0" smtClean="0"/>
              <a:t>1954-</a:t>
            </a:r>
          </a:p>
          <a:p>
            <a:pPr marL="571500" indent="-571500"/>
            <a:r>
              <a:rPr lang="en-US" sz="3600" dirty="0" smtClean="0"/>
              <a:t>Summit County Probate has birth/death 1867- 1908</a:t>
            </a:r>
            <a:endParaRPr lang="en-US" sz="3300" dirty="0"/>
          </a:p>
          <a:p>
            <a:pPr marL="571500" indent="-571500"/>
            <a:endParaRPr lang="en-US" sz="3300" dirty="0"/>
          </a:p>
        </p:txBody>
      </p:sp>
      <p:sp>
        <p:nvSpPr>
          <p:cNvPr id="28674" name="Rectangle 2"/>
          <p:cNvSpPr>
            <a:spLocks noGrp="1" noChangeArrowheads="1"/>
          </p:cNvSpPr>
          <p:nvPr>
            <p:ph type="title"/>
          </p:nvPr>
        </p:nvSpPr>
        <p:spPr>
          <a:xfrm>
            <a:off x="381000" y="381000"/>
            <a:ext cx="7162800" cy="1265238"/>
          </a:xfrm>
        </p:spPr>
        <p:txBody>
          <a:bodyPr/>
          <a:lstStyle/>
          <a:p>
            <a:r>
              <a:rPr lang="en-US"/>
              <a:t>Vital Records –Birth/Death </a:t>
            </a:r>
          </a:p>
        </p:txBody>
      </p:sp>
      <p:pic>
        <p:nvPicPr>
          <p:cNvPr id="28676" name="Picture 4" descr="baby"/>
          <p:cNvPicPr>
            <a:picLocks noChangeAspect="1" noChangeArrowheads="1"/>
          </p:cNvPicPr>
          <p:nvPr/>
        </p:nvPicPr>
        <p:blipFill>
          <a:blip r:embed="rId5" cstate="print"/>
          <a:srcRect/>
          <a:stretch>
            <a:fillRect/>
          </a:stretch>
        </p:blipFill>
        <p:spPr bwMode="auto">
          <a:xfrm>
            <a:off x="7162800" y="3200400"/>
            <a:ext cx="1524000" cy="1524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457200" y="1481328"/>
            <a:ext cx="8305800" cy="4525963"/>
          </a:xfrm>
        </p:spPr>
        <p:txBody>
          <a:bodyPr>
            <a:normAutofit lnSpcReduction="10000"/>
          </a:bodyPr>
          <a:lstStyle/>
          <a:p>
            <a:r>
              <a:rPr lang="en-US" dirty="0"/>
              <a:t>Ohio Historical Society, </a:t>
            </a:r>
            <a:r>
              <a:rPr lang="en-US" dirty="0">
                <a:hlinkClick r:id="rId3"/>
              </a:rPr>
              <a:t>Death Certificate Index</a:t>
            </a:r>
            <a:r>
              <a:rPr lang="en-US" dirty="0"/>
              <a:t> , some older birth records</a:t>
            </a:r>
          </a:p>
          <a:p>
            <a:r>
              <a:rPr lang="en-US" sz="3300" dirty="0">
                <a:hlinkClick r:id="rId4"/>
              </a:rPr>
              <a:t>Cleveland Necrology </a:t>
            </a:r>
            <a:r>
              <a:rPr lang="en-US" sz="3300" dirty="0" smtClean="0">
                <a:hlinkClick r:id="rId4"/>
              </a:rPr>
              <a:t>File</a:t>
            </a:r>
            <a:r>
              <a:rPr lang="en-US" sz="3300" dirty="0" smtClean="0"/>
              <a:t> 1850-1975</a:t>
            </a:r>
            <a:endParaRPr lang="en-US" sz="3300" dirty="0"/>
          </a:p>
          <a:p>
            <a:r>
              <a:rPr lang="en-US" sz="3300" dirty="0">
                <a:hlinkClick r:id="rId5"/>
              </a:rPr>
              <a:t>Social Security Death Index</a:t>
            </a:r>
            <a:endParaRPr lang="en-US" sz="3300" dirty="0"/>
          </a:p>
          <a:p>
            <a:r>
              <a:rPr lang="en-US" sz="3300" dirty="0">
                <a:hlinkClick r:id="rId6"/>
              </a:rPr>
              <a:t>Americas Obituaries and Death Notices</a:t>
            </a:r>
            <a:r>
              <a:rPr lang="en-US" sz="3300" dirty="0"/>
              <a:t> </a:t>
            </a:r>
            <a:r>
              <a:rPr lang="en-US" sz="3300" dirty="0" smtClean="0"/>
              <a:t> (library database)</a:t>
            </a:r>
            <a:endParaRPr lang="en-US" sz="3300" dirty="0"/>
          </a:p>
          <a:p>
            <a:r>
              <a:rPr lang="en-US" sz="3300" dirty="0">
                <a:hlinkClick r:id="rId7"/>
              </a:rPr>
              <a:t>Online Searchable Death </a:t>
            </a:r>
            <a:r>
              <a:rPr lang="en-US" sz="3300" dirty="0" smtClean="0">
                <a:hlinkClick r:id="rId7"/>
              </a:rPr>
              <a:t>Indexes</a:t>
            </a:r>
            <a:endParaRPr lang="en-US" sz="3300" dirty="0" smtClean="0"/>
          </a:p>
          <a:p>
            <a:r>
              <a:rPr lang="en-US" sz="3300" dirty="0" smtClean="0"/>
              <a:t>https</a:t>
            </a:r>
            <a:r>
              <a:rPr lang="en-US" sz="3300" dirty="0" smtClean="0"/>
              <a:t>://www.law.csuohio.edu/lawlibrary/guides/public/vital</a:t>
            </a:r>
            <a:endParaRPr lang="en-US" sz="3300" dirty="0"/>
          </a:p>
          <a:p>
            <a:endParaRPr lang="en-US" dirty="0"/>
          </a:p>
        </p:txBody>
      </p:sp>
      <p:sp>
        <p:nvSpPr>
          <p:cNvPr id="73730" name="Rectangle 2"/>
          <p:cNvSpPr>
            <a:spLocks noGrp="1" noChangeArrowheads="1"/>
          </p:cNvSpPr>
          <p:nvPr>
            <p:ph type="title"/>
          </p:nvPr>
        </p:nvSpPr>
        <p:spPr/>
        <p:txBody>
          <a:bodyPr/>
          <a:lstStyle/>
          <a:p>
            <a:r>
              <a:rPr lang="en-US"/>
              <a:t>Death Records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2209800"/>
            <a:ext cx="8382000" cy="2819400"/>
          </a:xfrm>
        </p:spPr>
        <p:txBody>
          <a:bodyPr>
            <a:normAutofit lnSpcReduction="10000"/>
          </a:bodyPr>
          <a:lstStyle/>
          <a:p>
            <a:pPr>
              <a:lnSpc>
                <a:spcPct val="80000"/>
              </a:lnSpc>
            </a:pPr>
            <a:r>
              <a:rPr lang="en-US" sz="3000" dirty="0"/>
              <a:t>Abstracts (1954-) can be ordered from </a:t>
            </a:r>
            <a:r>
              <a:rPr lang="en-US" sz="3000" dirty="0">
                <a:hlinkClick r:id="rId3"/>
              </a:rPr>
              <a:t>Ohio Dept of Health</a:t>
            </a:r>
            <a:endParaRPr lang="en-US" sz="3000" dirty="0"/>
          </a:p>
          <a:p>
            <a:pPr>
              <a:lnSpc>
                <a:spcPct val="80000"/>
              </a:lnSpc>
            </a:pPr>
            <a:r>
              <a:rPr lang="en-US" sz="3000" dirty="0"/>
              <a:t>Copies of marriage licenses/ divorce decrees must be ordered from the probate court/domestic relations court</a:t>
            </a:r>
          </a:p>
          <a:p>
            <a:pPr>
              <a:lnSpc>
                <a:spcPct val="80000"/>
              </a:lnSpc>
            </a:pPr>
            <a:r>
              <a:rPr lang="en-US" sz="3000" dirty="0"/>
              <a:t>Lexis has marriage and divorce records for 15 states, Westlaw has these for some states too.</a:t>
            </a:r>
          </a:p>
        </p:txBody>
      </p:sp>
      <p:sp>
        <p:nvSpPr>
          <p:cNvPr id="29698" name="Rectangle 2"/>
          <p:cNvSpPr>
            <a:spLocks noGrp="1" noChangeArrowheads="1"/>
          </p:cNvSpPr>
          <p:nvPr>
            <p:ph type="title"/>
          </p:nvPr>
        </p:nvSpPr>
        <p:spPr>
          <a:xfrm>
            <a:off x="457200" y="381000"/>
            <a:ext cx="7543800" cy="1295400"/>
          </a:xfrm>
        </p:spPr>
        <p:txBody>
          <a:bodyPr>
            <a:normAutofit fontScale="90000"/>
          </a:bodyPr>
          <a:lstStyle/>
          <a:p>
            <a:r>
              <a:rPr lang="en-US"/>
              <a:t>Vital Records –</a:t>
            </a:r>
            <a:br>
              <a:rPr lang="en-US"/>
            </a:br>
            <a:r>
              <a:rPr lang="en-US"/>
              <a:t>Marriage and Divorce</a:t>
            </a:r>
          </a:p>
        </p:txBody>
      </p:sp>
      <p:pic>
        <p:nvPicPr>
          <p:cNvPr id="29700" name="Picture 4" descr="divorce"/>
          <p:cNvPicPr>
            <a:picLocks noChangeAspect="1" noChangeArrowheads="1"/>
          </p:cNvPicPr>
          <p:nvPr/>
        </p:nvPicPr>
        <p:blipFill>
          <a:blip r:embed="rId4" cstate="print"/>
          <a:srcRect/>
          <a:stretch>
            <a:fillRect/>
          </a:stretch>
        </p:blipFill>
        <p:spPr bwMode="auto">
          <a:xfrm>
            <a:off x="3657600" y="5029200"/>
            <a:ext cx="2009775" cy="16478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p:txBody>
          <a:bodyPr/>
          <a:lstStyle/>
          <a:p>
            <a:r>
              <a:rPr lang="en-US" dirty="0">
                <a:hlinkClick r:id="rId3"/>
              </a:rPr>
              <a:t>Cuyahoga County Probate Court Marriage License Index</a:t>
            </a:r>
            <a:r>
              <a:rPr lang="en-US" dirty="0"/>
              <a:t> </a:t>
            </a:r>
            <a:r>
              <a:rPr lang="en-US" dirty="0" smtClean="0"/>
              <a:t>1810-1998</a:t>
            </a:r>
          </a:p>
          <a:p>
            <a:endParaRPr lang="en-US" dirty="0"/>
          </a:p>
          <a:p>
            <a:r>
              <a:rPr lang="en-US" dirty="0">
                <a:hlinkClick r:id="rId4"/>
              </a:rPr>
              <a:t>Search Docket and Index</a:t>
            </a:r>
            <a:r>
              <a:rPr lang="en-US" dirty="0"/>
              <a:t> – Marriages 1998- </a:t>
            </a:r>
            <a:r>
              <a:rPr lang="en-US" dirty="0" smtClean="0"/>
              <a:t>present</a:t>
            </a:r>
          </a:p>
          <a:p>
            <a:endParaRPr lang="en-US" dirty="0"/>
          </a:p>
          <a:p>
            <a:r>
              <a:rPr lang="en-US" dirty="0">
                <a:hlinkClick r:id="rId5"/>
              </a:rPr>
              <a:t>Cuyahoga County Domestic Relations Court Docket</a:t>
            </a:r>
            <a:r>
              <a:rPr lang="en-US" dirty="0"/>
              <a:t> </a:t>
            </a:r>
            <a:endParaRPr lang="en-US" dirty="0" smtClean="0"/>
          </a:p>
          <a:p>
            <a:endParaRPr lang="en-US" dirty="0" smtClean="0"/>
          </a:p>
        </p:txBody>
      </p:sp>
      <p:sp>
        <p:nvSpPr>
          <p:cNvPr id="75778" name="Rectangle 2"/>
          <p:cNvSpPr>
            <a:spLocks noGrp="1" noChangeArrowheads="1"/>
          </p:cNvSpPr>
          <p:nvPr>
            <p:ph type="title"/>
          </p:nvPr>
        </p:nvSpPr>
        <p:spPr/>
        <p:txBody>
          <a:bodyPr>
            <a:normAutofit fontScale="90000"/>
          </a:bodyPr>
          <a:lstStyle/>
          <a:p>
            <a:r>
              <a:rPr lang="en-US" sz="4000"/>
              <a:t>Cuyahoga County Marriage &amp; Divorce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Summit County Domestic Docket – Appears to go back to at least 1990</a:t>
            </a:r>
          </a:p>
          <a:p>
            <a:endParaRPr lang="en-US" dirty="0" smtClean="0"/>
          </a:p>
          <a:p>
            <a:r>
              <a:rPr lang="en-US" dirty="0" smtClean="0">
                <a:hlinkClick r:id="rId3"/>
              </a:rPr>
              <a:t>Marriage index</a:t>
            </a:r>
            <a:r>
              <a:rPr lang="en-US" dirty="0" smtClean="0"/>
              <a:t>, 1980-1999</a:t>
            </a:r>
          </a:p>
          <a:p>
            <a:endParaRPr lang="en-US" dirty="0" smtClean="0"/>
          </a:p>
          <a:p>
            <a:r>
              <a:rPr lang="en-US" dirty="0" smtClean="0"/>
              <a:t>Probate Court has recent marriage records </a:t>
            </a:r>
            <a:endParaRPr lang="en-US" dirty="0"/>
          </a:p>
        </p:txBody>
      </p:sp>
      <p:sp>
        <p:nvSpPr>
          <p:cNvPr id="3" name="Title 2"/>
          <p:cNvSpPr>
            <a:spLocks noGrp="1"/>
          </p:cNvSpPr>
          <p:nvPr>
            <p:ph type="title"/>
          </p:nvPr>
        </p:nvSpPr>
        <p:spPr/>
        <p:txBody>
          <a:bodyPr/>
          <a:lstStyle/>
          <a:p>
            <a:r>
              <a:rPr lang="en-US" dirty="0" smtClean="0"/>
              <a:t>Summit County</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14690" name="Picture 2"/>
          <p:cNvPicPr>
            <a:picLocks noGrp="1" noChangeAspect="1" noChangeArrowheads="1"/>
          </p:cNvPicPr>
          <p:nvPr>
            <p:ph idx="1"/>
          </p:nvPr>
        </p:nvPicPr>
        <p:blipFill>
          <a:blip r:embed="rId3" cstate="print"/>
          <a:srcRect/>
          <a:stretch>
            <a:fillRect/>
          </a:stretch>
        </p:blipFill>
        <p:spPr bwMode="auto">
          <a:xfrm>
            <a:off x="-609600" y="-838200"/>
            <a:ext cx="10261600" cy="769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5800" y="1524000"/>
            <a:ext cx="6248400" cy="4419600"/>
          </a:xfrm>
        </p:spPr>
        <p:txBody>
          <a:bodyPr>
            <a:normAutofit fontScale="92500" lnSpcReduction="20000"/>
          </a:bodyPr>
          <a:lstStyle/>
          <a:p>
            <a:endParaRPr lang="en-US" sz="3100" dirty="0"/>
          </a:p>
          <a:p>
            <a:r>
              <a:rPr lang="en-US" sz="3100" dirty="0"/>
              <a:t>Pay Databases the easiest, most </a:t>
            </a:r>
            <a:r>
              <a:rPr lang="en-US" sz="3100" dirty="0" smtClean="0"/>
              <a:t>comprehensive</a:t>
            </a:r>
          </a:p>
          <a:p>
            <a:endParaRPr lang="en-US" sz="3100" dirty="0"/>
          </a:p>
          <a:p>
            <a:r>
              <a:rPr lang="en-US" sz="3100" dirty="0" smtClean="0"/>
              <a:t>Recent </a:t>
            </a:r>
            <a:r>
              <a:rPr lang="en-US" sz="3100" dirty="0"/>
              <a:t>divorce filings.</a:t>
            </a:r>
            <a:r>
              <a:rPr lang="en-US" sz="1300" dirty="0"/>
              <a:t> </a:t>
            </a:r>
            <a:endParaRPr lang="en-US" sz="1300" dirty="0" smtClean="0"/>
          </a:p>
          <a:p>
            <a:endParaRPr lang="en-US" sz="1300" dirty="0" smtClean="0"/>
          </a:p>
          <a:p>
            <a:r>
              <a:rPr lang="en-US" sz="3100" dirty="0" smtClean="0">
                <a:hlinkClick r:id="rId3"/>
              </a:rPr>
              <a:t>Portico</a:t>
            </a:r>
            <a:r>
              <a:rPr lang="en-US" sz="3100" dirty="0" smtClean="0"/>
              <a:t>:  real estate, aircraft, boats</a:t>
            </a:r>
          </a:p>
          <a:p>
            <a:endParaRPr lang="en-US" sz="3100" dirty="0" smtClean="0"/>
          </a:p>
          <a:p>
            <a:r>
              <a:rPr lang="en-US" dirty="0" err="1" smtClean="0">
                <a:hlinkClick r:id="rId4"/>
              </a:rPr>
              <a:t>Zillow</a:t>
            </a:r>
            <a:r>
              <a:rPr lang="en-US" dirty="0" smtClean="0"/>
              <a:t> </a:t>
            </a:r>
            <a:r>
              <a:rPr lang="en-US" dirty="0"/>
              <a:t>– Nat’l real estate sales listings. </a:t>
            </a:r>
          </a:p>
        </p:txBody>
      </p:sp>
      <p:sp>
        <p:nvSpPr>
          <p:cNvPr id="19458" name="Rectangle 2"/>
          <p:cNvSpPr>
            <a:spLocks noGrp="1" noChangeArrowheads="1"/>
          </p:cNvSpPr>
          <p:nvPr>
            <p:ph type="title"/>
          </p:nvPr>
        </p:nvSpPr>
        <p:spPr>
          <a:xfrm>
            <a:off x="788988" y="704850"/>
            <a:ext cx="5570537" cy="712788"/>
          </a:xfrm>
        </p:spPr>
        <p:txBody>
          <a:bodyPr>
            <a:normAutofit fontScale="90000"/>
          </a:bodyPr>
          <a:lstStyle/>
          <a:p>
            <a:r>
              <a:rPr lang="en-US"/>
              <a:t>Assets – Generally</a:t>
            </a:r>
          </a:p>
        </p:txBody>
      </p:sp>
      <p:pic>
        <p:nvPicPr>
          <p:cNvPr id="19460" name="Picture 4" descr="house"/>
          <p:cNvPicPr>
            <a:picLocks noChangeAspect="1" noChangeArrowheads="1"/>
          </p:cNvPicPr>
          <p:nvPr/>
        </p:nvPicPr>
        <p:blipFill>
          <a:blip r:embed="rId5" cstate="print"/>
          <a:srcRect/>
          <a:stretch>
            <a:fillRect/>
          </a:stretch>
        </p:blipFill>
        <p:spPr bwMode="auto">
          <a:xfrm>
            <a:off x="6477000" y="2590800"/>
            <a:ext cx="2362200" cy="177165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p:txBody>
          <a:bodyPr/>
          <a:lstStyle/>
          <a:p>
            <a:r>
              <a:rPr lang="en-US"/>
              <a:t>County Recorders office for deeds (sale price), mortgages and liens </a:t>
            </a:r>
          </a:p>
          <a:p>
            <a:endParaRPr lang="en-US"/>
          </a:p>
          <a:p>
            <a:r>
              <a:rPr lang="en-US"/>
              <a:t>County Auditor’s office for current property ownership, taxable value and property description.  </a:t>
            </a:r>
          </a:p>
        </p:txBody>
      </p:sp>
      <p:sp>
        <p:nvSpPr>
          <p:cNvPr id="76802" name="Rectangle 2"/>
          <p:cNvSpPr>
            <a:spLocks noGrp="1" noChangeArrowheads="1"/>
          </p:cNvSpPr>
          <p:nvPr>
            <p:ph type="title"/>
          </p:nvPr>
        </p:nvSpPr>
        <p:spPr/>
        <p:txBody>
          <a:bodyPr/>
          <a:lstStyle/>
          <a:p>
            <a:r>
              <a:rPr lang="en-US"/>
              <a:t>Real Property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04800" y="1371600"/>
            <a:ext cx="7391400" cy="5029200"/>
          </a:xfrm>
        </p:spPr>
        <p:txBody>
          <a:bodyPr>
            <a:normAutofit/>
          </a:bodyPr>
          <a:lstStyle/>
          <a:p>
            <a:r>
              <a:rPr lang="en-US" sz="3400" dirty="0" smtClean="0"/>
              <a:t>Nationally-</a:t>
            </a:r>
          </a:p>
          <a:p>
            <a:endParaRPr lang="en-US" sz="3400" dirty="0" smtClean="0">
              <a:hlinkClick r:id="rId3"/>
            </a:endParaRPr>
          </a:p>
          <a:p>
            <a:r>
              <a:rPr lang="en-US" dirty="0" smtClean="0">
                <a:hlinkClick r:id="rId3"/>
              </a:rPr>
              <a:t>Portico</a:t>
            </a:r>
            <a:r>
              <a:rPr lang="en-US" dirty="0" smtClean="0"/>
              <a:t> </a:t>
            </a:r>
            <a:r>
              <a:rPr lang="en-US" dirty="0"/>
              <a:t>for county </a:t>
            </a:r>
            <a:r>
              <a:rPr lang="en-US" dirty="0" smtClean="0"/>
              <a:t>recorders</a:t>
            </a:r>
          </a:p>
          <a:p>
            <a:endParaRPr lang="en-US" dirty="0" smtClean="0"/>
          </a:p>
          <a:p>
            <a:r>
              <a:rPr lang="en-US" dirty="0" smtClean="0"/>
              <a:t> </a:t>
            </a:r>
            <a:r>
              <a:rPr lang="en-US" dirty="0">
                <a:hlinkClick r:id="rId4"/>
              </a:rPr>
              <a:t>Property Assessment Databases</a:t>
            </a:r>
            <a:r>
              <a:rPr lang="en-US" dirty="0"/>
              <a:t> for auditors</a:t>
            </a:r>
            <a:r>
              <a:rPr lang="en-US" dirty="0" smtClean="0"/>
              <a:t>.</a:t>
            </a:r>
          </a:p>
          <a:p>
            <a:endParaRPr lang="en-US" dirty="0" smtClean="0"/>
          </a:p>
          <a:p>
            <a:r>
              <a:rPr lang="en-US" dirty="0" smtClean="0">
                <a:hlinkClick r:id="rId5"/>
              </a:rPr>
              <a:t>Property Shark</a:t>
            </a:r>
            <a:r>
              <a:rPr lang="en-US" dirty="0" smtClean="0"/>
              <a:t> </a:t>
            </a:r>
            <a:r>
              <a:rPr lang="en-US" dirty="0" smtClean="0"/>
              <a:t>– sometimes allows searching entire state</a:t>
            </a:r>
            <a:endParaRPr lang="en-US" dirty="0"/>
          </a:p>
          <a:p>
            <a:endParaRPr lang="en-US" sz="3400" dirty="0"/>
          </a:p>
          <a:p>
            <a:endParaRPr lang="en-US" sz="3400" dirty="0"/>
          </a:p>
        </p:txBody>
      </p:sp>
      <p:sp>
        <p:nvSpPr>
          <p:cNvPr id="20482" name="Rectangle 2"/>
          <p:cNvSpPr>
            <a:spLocks noGrp="1" noChangeArrowheads="1"/>
          </p:cNvSpPr>
          <p:nvPr>
            <p:ph type="title"/>
          </p:nvPr>
        </p:nvSpPr>
        <p:spPr>
          <a:xfrm>
            <a:off x="623888" y="503238"/>
            <a:ext cx="5902325" cy="577850"/>
          </a:xfrm>
        </p:spPr>
        <p:txBody>
          <a:bodyPr>
            <a:normAutofit fontScale="90000"/>
          </a:bodyPr>
          <a:lstStyle/>
          <a:p>
            <a:r>
              <a:rPr lang="en-US"/>
              <a:t>Assets – Real Estate</a:t>
            </a:r>
          </a:p>
        </p:txBody>
      </p:sp>
      <p:pic>
        <p:nvPicPr>
          <p:cNvPr id="20484" name="Picture 4" descr="home"/>
          <p:cNvPicPr>
            <a:picLocks noChangeAspect="1" noChangeArrowheads="1"/>
          </p:cNvPicPr>
          <p:nvPr/>
        </p:nvPicPr>
        <p:blipFill>
          <a:blip r:embed="rId6" cstate="print"/>
          <a:srcRect/>
          <a:stretch>
            <a:fillRect/>
          </a:stretch>
        </p:blipFill>
        <p:spPr bwMode="auto">
          <a:xfrm>
            <a:off x="7315200" y="1371600"/>
            <a:ext cx="1295400" cy="12954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hlinkClick r:id="rId3"/>
              </a:rPr>
              <a:t>Butler </a:t>
            </a:r>
            <a:r>
              <a:rPr lang="en-US" sz="2800" dirty="0" smtClean="0">
                <a:hlinkClick r:id="rId3"/>
              </a:rPr>
              <a:t>County Clerk Statewide Property Search</a:t>
            </a:r>
            <a:r>
              <a:rPr lang="en-US" sz="2800" dirty="0" smtClean="0"/>
              <a:t> –recorders’ </a:t>
            </a:r>
            <a:r>
              <a:rPr lang="en-US" sz="2800" dirty="0" smtClean="0"/>
              <a:t>offices</a:t>
            </a:r>
          </a:p>
          <a:p>
            <a:endParaRPr lang="en-US" sz="2800" dirty="0" smtClean="0"/>
          </a:p>
          <a:p>
            <a:endParaRPr lang="en-US" sz="2800" dirty="0" smtClean="0"/>
          </a:p>
          <a:p>
            <a:r>
              <a:rPr lang="en-US" sz="2800" dirty="0" smtClean="0"/>
              <a:t> </a:t>
            </a:r>
            <a:r>
              <a:rPr lang="en-US" sz="2800" dirty="0" smtClean="0">
                <a:hlinkClick r:id="rId4"/>
              </a:rPr>
              <a:t>Statewide Real Estate Tax Search</a:t>
            </a:r>
            <a:r>
              <a:rPr lang="en-US" sz="2800" dirty="0" smtClean="0"/>
              <a:t> –county auditors' offices.</a:t>
            </a:r>
          </a:p>
          <a:p>
            <a:endParaRPr lang="en-US" dirty="0"/>
          </a:p>
        </p:txBody>
      </p:sp>
      <p:sp>
        <p:nvSpPr>
          <p:cNvPr id="3" name="Title 2"/>
          <p:cNvSpPr>
            <a:spLocks noGrp="1"/>
          </p:cNvSpPr>
          <p:nvPr>
            <p:ph type="title"/>
          </p:nvPr>
        </p:nvSpPr>
        <p:spPr/>
        <p:txBody>
          <a:bodyPr/>
          <a:lstStyle/>
          <a:p>
            <a:r>
              <a:rPr lang="en-US" dirty="0" smtClean="0"/>
              <a:t>Ohio</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r>
              <a:rPr lang="en-US" dirty="0"/>
              <a:t>Outside FCRA – Info not created or used for credit eligibility, insurance, employment or licensing, or expected to be used for these purposes. </a:t>
            </a:r>
            <a:endParaRPr lang="en-US" dirty="0" smtClean="0"/>
          </a:p>
          <a:p>
            <a:endParaRPr lang="en-US" dirty="0"/>
          </a:p>
          <a:p>
            <a:r>
              <a:rPr lang="en-US" dirty="0"/>
              <a:t>Criminal records etc on Lexis, WL to be used for civil/criminal case = </a:t>
            </a:r>
            <a:r>
              <a:rPr lang="en-US" dirty="0" smtClean="0"/>
              <a:t>NON-FCRA</a:t>
            </a:r>
          </a:p>
          <a:p>
            <a:endParaRPr lang="en-US" sz="3400" dirty="0"/>
          </a:p>
          <a:p>
            <a:r>
              <a:rPr lang="en-US" dirty="0"/>
              <a:t>Permissible Use: Collection on Accounts</a:t>
            </a:r>
          </a:p>
        </p:txBody>
      </p:sp>
      <p:sp>
        <p:nvSpPr>
          <p:cNvPr id="34818" name="Rectangle 2"/>
          <p:cNvSpPr>
            <a:spLocks noGrp="1" noChangeArrowheads="1"/>
          </p:cNvSpPr>
          <p:nvPr>
            <p:ph type="title"/>
          </p:nvPr>
        </p:nvSpPr>
        <p:spPr/>
        <p:txBody>
          <a:bodyPr/>
          <a:lstStyle/>
          <a:p>
            <a:r>
              <a:rPr lang="en-US"/>
              <a:t>Fair Credit Reporting Act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a:lnSpc>
                <a:spcPct val="90000"/>
              </a:lnSpc>
            </a:pPr>
            <a:endParaRPr lang="en-US" b="1" dirty="0"/>
          </a:p>
          <a:p>
            <a:pPr>
              <a:lnSpc>
                <a:spcPct val="90000"/>
              </a:lnSpc>
            </a:pPr>
            <a:r>
              <a:rPr lang="en-US" dirty="0">
                <a:hlinkClick r:id="rId3"/>
              </a:rPr>
              <a:t>Foreclosure </a:t>
            </a:r>
            <a:r>
              <a:rPr lang="en-US" dirty="0" smtClean="0">
                <a:hlinkClick r:id="rId3"/>
              </a:rPr>
              <a:t>Sales</a:t>
            </a:r>
            <a:endParaRPr lang="en-US" dirty="0" smtClean="0"/>
          </a:p>
          <a:p>
            <a:pPr>
              <a:lnSpc>
                <a:spcPct val="90000"/>
              </a:lnSpc>
            </a:pPr>
            <a:endParaRPr lang="en-US" dirty="0">
              <a:hlinkClick r:id="rId4"/>
            </a:endParaRPr>
          </a:p>
          <a:p>
            <a:pPr>
              <a:lnSpc>
                <a:spcPct val="90000"/>
              </a:lnSpc>
            </a:pPr>
            <a:r>
              <a:rPr lang="en-US" dirty="0">
                <a:hlinkClick r:id="rId4"/>
              </a:rPr>
              <a:t>Neo Cando</a:t>
            </a:r>
            <a:r>
              <a:rPr lang="en-US" dirty="0"/>
              <a:t> – Property, tax and transfer information for Northeast Ohio. </a:t>
            </a:r>
            <a:endParaRPr lang="en-US" dirty="0" smtClean="0"/>
          </a:p>
          <a:p>
            <a:pPr>
              <a:lnSpc>
                <a:spcPct val="90000"/>
              </a:lnSpc>
            </a:pPr>
            <a:endParaRPr lang="en-US" dirty="0">
              <a:hlinkClick r:id="rId5"/>
            </a:endParaRPr>
          </a:p>
          <a:p>
            <a:pPr>
              <a:lnSpc>
                <a:spcPct val="90000"/>
              </a:lnSpc>
            </a:pPr>
            <a:r>
              <a:rPr lang="en-US" dirty="0">
                <a:hlinkClick r:id="rId5"/>
              </a:rPr>
              <a:t>Cuyahoga Enterprise Geographic Information System (CEGIS)</a:t>
            </a:r>
            <a:r>
              <a:rPr lang="en-US" dirty="0"/>
              <a:t/>
            </a:r>
            <a:br>
              <a:rPr lang="en-US" dirty="0"/>
            </a:br>
            <a:endParaRPr lang="en-US" dirty="0"/>
          </a:p>
        </p:txBody>
      </p:sp>
      <p:sp>
        <p:nvSpPr>
          <p:cNvPr id="21506" name="Rectangle 2"/>
          <p:cNvSpPr>
            <a:spLocks noGrp="1" noChangeArrowheads="1"/>
          </p:cNvSpPr>
          <p:nvPr>
            <p:ph type="title"/>
          </p:nvPr>
        </p:nvSpPr>
        <p:spPr/>
        <p:txBody>
          <a:bodyPr/>
          <a:lstStyle/>
          <a:p>
            <a:r>
              <a:rPr lang="en-US"/>
              <a:t>Cuyahoga County Real Estate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Fiscal Office</a:t>
            </a:r>
          </a:p>
          <a:p>
            <a:pPr>
              <a:buNone/>
            </a:pPr>
            <a:r>
              <a:rPr lang="en-US" dirty="0" smtClean="0">
                <a:hlinkClick r:id="rId3"/>
              </a:rPr>
              <a:t>Recorded Documents Search</a:t>
            </a:r>
            <a:endParaRPr lang="en-US" dirty="0" smtClean="0"/>
          </a:p>
          <a:p>
            <a:pPr>
              <a:buNone/>
            </a:pPr>
            <a:r>
              <a:rPr lang="en-US" dirty="0" smtClean="0">
                <a:hlinkClick r:id="rId4"/>
              </a:rPr>
              <a:t>Property Tax and Appraisal</a:t>
            </a:r>
            <a:endParaRPr lang="en-US" dirty="0" smtClean="0"/>
          </a:p>
          <a:p>
            <a:pPr>
              <a:buNone/>
            </a:pPr>
            <a:r>
              <a:rPr lang="en-US" dirty="0" smtClean="0">
                <a:hlinkClick r:id="rId5"/>
              </a:rPr>
              <a:t>Average Home Sales</a:t>
            </a:r>
            <a:endParaRPr lang="en-US" dirty="0" smtClean="0"/>
          </a:p>
          <a:p>
            <a:pPr>
              <a:buNone/>
            </a:pPr>
            <a:r>
              <a:rPr lang="en-US" dirty="0" smtClean="0">
                <a:hlinkClick r:id="rId6"/>
              </a:rPr>
              <a:t>Property Tax Estimator</a:t>
            </a:r>
            <a:endParaRPr lang="en-US" dirty="0" smtClean="0"/>
          </a:p>
          <a:p>
            <a:pPr>
              <a:buNone/>
            </a:pPr>
            <a:r>
              <a:rPr lang="en-US" dirty="0" smtClean="0">
                <a:hlinkClick r:id="rId7"/>
              </a:rPr>
              <a:t>Unclaimed Funds</a:t>
            </a:r>
            <a:endParaRPr lang="en-US" dirty="0" smtClean="0"/>
          </a:p>
          <a:p>
            <a:pPr>
              <a:buNone/>
            </a:pPr>
            <a:endParaRPr lang="en-US" dirty="0" smtClean="0"/>
          </a:p>
          <a:p>
            <a:pPr>
              <a:buNone/>
            </a:pPr>
            <a:r>
              <a:rPr lang="en-US" dirty="0" smtClean="0">
                <a:hlinkClick r:id="rId8"/>
              </a:rPr>
              <a:t>Sheriff Sales</a:t>
            </a:r>
            <a:endParaRPr lang="en-US" dirty="0" smtClean="0"/>
          </a:p>
          <a:p>
            <a:pPr>
              <a:buNone/>
            </a:pPr>
            <a:endParaRPr lang="en-US" dirty="0" smtClean="0"/>
          </a:p>
          <a:p>
            <a:pPr>
              <a:buNone/>
            </a:pPr>
            <a:r>
              <a:rPr lang="en-US" dirty="0" smtClean="0">
                <a:hlinkClick r:id="rId9"/>
              </a:rPr>
              <a:t>County GIS Map Viewer</a:t>
            </a:r>
            <a:r>
              <a:rPr lang="en-US" dirty="0" smtClean="0"/>
              <a:t>  </a:t>
            </a:r>
            <a:endParaRPr lang="en-US" dirty="0"/>
          </a:p>
        </p:txBody>
      </p:sp>
      <p:sp>
        <p:nvSpPr>
          <p:cNvPr id="3" name="Title 2"/>
          <p:cNvSpPr>
            <a:spLocks noGrp="1"/>
          </p:cNvSpPr>
          <p:nvPr>
            <p:ph type="title"/>
          </p:nvPr>
        </p:nvSpPr>
        <p:spPr/>
        <p:txBody>
          <a:bodyPr/>
          <a:lstStyle/>
          <a:p>
            <a:r>
              <a:rPr lang="en-US" dirty="0" smtClean="0"/>
              <a:t>Summit County</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15714" name="Picture 2"/>
          <p:cNvPicPr>
            <a:picLocks noGrp="1" noChangeAspect="1" noChangeArrowheads="1"/>
          </p:cNvPicPr>
          <p:nvPr>
            <p:ph idx="1"/>
          </p:nvPr>
        </p:nvPicPr>
        <p:blipFill>
          <a:blip r:embed="rId3" cstate="print"/>
          <a:srcRect/>
          <a:stretch>
            <a:fillRect/>
          </a:stretch>
        </p:blipFill>
        <p:spPr bwMode="auto">
          <a:xfrm>
            <a:off x="-533400" y="-552450"/>
            <a:ext cx="9880600" cy="741045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p:txBody>
          <a:bodyPr/>
          <a:lstStyle/>
          <a:p>
            <a:endParaRPr lang="en-US"/>
          </a:p>
        </p:txBody>
      </p:sp>
      <p:sp>
        <p:nvSpPr>
          <p:cNvPr id="78850" name="Rectangle 2"/>
          <p:cNvSpPr>
            <a:spLocks noGrp="1" noChangeArrowheads="1"/>
          </p:cNvSpPr>
          <p:nvPr>
            <p:ph type="title"/>
          </p:nvPr>
        </p:nvSpPr>
        <p:spPr/>
        <p:txBody>
          <a:bodyPr/>
          <a:lstStyle/>
          <a:p>
            <a:endParaRPr lang="en-US"/>
          </a:p>
        </p:txBody>
      </p:sp>
      <p:pic>
        <p:nvPicPr>
          <p:cNvPr id="78852" name="Picture 4" descr="t5"/>
          <p:cNvPicPr>
            <a:picLocks noChangeAspect="1" noChangeArrowheads="1"/>
          </p:cNvPicPr>
          <p:nvPr/>
        </p:nvPicPr>
        <p:blipFill>
          <a:blip r:embed="rId3" cstate="print"/>
          <a:srcRect/>
          <a:stretch>
            <a:fillRect/>
          </a:stretch>
        </p:blipFill>
        <p:spPr bwMode="auto">
          <a:xfrm>
            <a:off x="523875" y="-371475"/>
            <a:ext cx="8096250" cy="7229475"/>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lstStyle/>
          <a:p>
            <a:endParaRPr lang="en-US"/>
          </a:p>
        </p:txBody>
      </p:sp>
      <p:sp>
        <p:nvSpPr>
          <p:cNvPr id="79874" name="Rectangle 2"/>
          <p:cNvSpPr>
            <a:spLocks noGrp="1" noChangeArrowheads="1"/>
          </p:cNvSpPr>
          <p:nvPr>
            <p:ph type="title"/>
          </p:nvPr>
        </p:nvSpPr>
        <p:spPr/>
        <p:txBody>
          <a:bodyPr/>
          <a:lstStyle/>
          <a:p>
            <a:endParaRPr lang="en-US"/>
          </a:p>
        </p:txBody>
      </p:sp>
      <p:pic>
        <p:nvPicPr>
          <p:cNvPr id="79876" name="Picture 4" descr="t6"/>
          <p:cNvPicPr>
            <a:picLocks noChangeAspect="1" noChangeArrowheads="1"/>
          </p:cNvPicPr>
          <p:nvPr/>
        </p:nvPicPr>
        <p:blipFill>
          <a:blip r:embed="rId3" cstate="print"/>
          <a:srcRect/>
          <a:stretch>
            <a:fillRect/>
          </a:stretch>
        </p:blipFill>
        <p:spPr bwMode="auto">
          <a:xfrm>
            <a:off x="409575" y="0"/>
            <a:ext cx="8324850" cy="72771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p:txBody>
          <a:bodyPr/>
          <a:lstStyle/>
          <a:p>
            <a:endParaRPr lang="en-US"/>
          </a:p>
        </p:txBody>
      </p:sp>
      <p:sp>
        <p:nvSpPr>
          <p:cNvPr id="82946" name="Rectangle 2"/>
          <p:cNvSpPr>
            <a:spLocks noGrp="1" noChangeArrowheads="1"/>
          </p:cNvSpPr>
          <p:nvPr>
            <p:ph type="title"/>
          </p:nvPr>
        </p:nvSpPr>
        <p:spPr/>
        <p:txBody>
          <a:bodyPr/>
          <a:lstStyle/>
          <a:p>
            <a:endParaRPr lang="en-US"/>
          </a:p>
        </p:txBody>
      </p:sp>
      <p:pic>
        <p:nvPicPr>
          <p:cNvPr id="82948" name="Picture 4" descr="t7"/>
          <p:cNvPicPr>
            <a:picLocks noChangeAspect="1" noChangeArrowheads="1"/>
          </p:cNvPicPr>
          <p:nvPr/>
        </p:nvPicPr>
        <p:blipFill>
          <a:blip r:embed="rId3" cstate="print"/>
          <a:srcRect/>
          <a:stretch>
            <a:fillRect/>
          </a:stretch>
        </p:blipFill>
        <p:spPr bwMode="auto">
          <a:xfrm>
            <a:off x="757238" y="-152400"/>
            <a:ext cx="7629525" cy="732472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p:txBody>
          <a:bodyPr/>
          <a:lstStyle/>
          <a:p>
            <a:endParaRPr lang="en-US"/>
          </a:p>
        </p:txBody>
      </p:sp>
      <p:sp>
        <p:nvSpPr>
          <p:cNvPr id="80898" name="Rectangle 2"/>
          <p:cNvSpPr>
            <a:spLocks noGrp="1" noChangeArrowheads="1"/>
          </p:cNvSpPr>
          <p:nvPr>
            <p:ph type="title"/>
          </p:nvPr>
        </p:nvSpPr>
        <p:spPr/>
        <p:txBody>
          <a:bodyPr/>
          <a:lstStyle/>
          <a:p>
            <a:endParaRPr lang="en-US"/>
          </a:p>
        </p:txBody>
      </p:sp>
      <p:pic>
        <p:nvPicPr>
          <p:cNvPr id="80900" name="Picture 4" descr="t8"/>
          <p:cNvPicPr>
            <a:picLocks noChangeAspect="1" noChangeArrowheads="1"/>
          </p:cNvPicPr>
          <p:nvPr/>
        </p:nvPicPr>
        <p:blipFill>
          <a:blip r:embed="rId3" cstate="print"/>
          <a:srcRect/>
          <a:stretch>
            <a:fillRect/>
          </a:stretch>
        </p:blipFill>
        <p:spPr bwMode="auto">
          <a:xfrm>
            <a:off x="819150" y="0"/>
            <a:ext cx="7505700" cy="66294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lstStyle/>
          <a:p>
            <a:endParaRPr lang="en-US"/>
          </a:p>
        </p:txBody>
      </p:sp>
      <p:sp>
        <p:nvSpPr>
          <p:cNvPr id="81922" name="Rectangle 2"/>
          <p:cNvSpPr>
            <a:spLocks noGrp="1" noChangeArrowheads="1"/>
          </p:cNvSpPr>
          <p:nvPr>
            <p:ph type="title"/>
          </p:nvPr>
        </p:nvSpPr>
        <p:spPr/>
        <p:txBody>
          <a:bodyPr/>
          <a:lstStyle/>
          <a:p>
            <a:endParaRPr lang="en-US"/>
          </a:p>
        </p:txBody>
      </p:sp>
      <p:pic>
        <p:nvPicPr>
          <p:cNvPr id="81924" name="Picture 4" descr="t9"/>
          <p:cNvPicPr>
            <a:picLocks noChangeAspect="1" noChangeArrowheads="1"/>
          </p:cNvPicPr>
          <p:nvPr/>
        </p:nvPicPr>
        <p:blipFill>
          <a:blip r:embed="rId3" cstate="print"/>
          <a:srcRect/>
          <a:stretch>
            <a:fillRect/>
          </a:stretch>
        </p:blipFill>
        <p:spPr bwMode="auto">
          <a:xfrm>
            <a:off x="0" y="-1447800"/>
            <a:ext cx="10668000" cy="75438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p:txBody>
          <a:bodyPr/>
          <a:lstStyle/>
          <a:p>
            <a:endParaRPr lang="en-US"/>
          </a:p>
        </p:txBody>
      </p:sp>
      <p:sp>
        <p:nvSpPr>
          <p:cNvPr id="91138" name="Rectangle 2"/>
          <p:cNvSpPr>
            <a:spLocks noGrp="1" noChangeArrowheads="1"/>
          </p:cNvSpPr>
          <p:nvPr>
            <p:ph type="title"/>
          </p:nvPr>
        </p:nvSpPr>
        <p:spPr/>
        <p:txBody>
          <a:bodyPr/>
          <a:lstStyle/>
          <a:p>
            <a:endParaRPr lang="en-US"/>
          </a:p>
        </p:txBody>
      </p:sp>
      <p:pic>
        <p:nvPicPr>
          <p:cNvPr id="91140" name="Picture 4" descr="u3"/>
          <p:cNvPicPr>
            <a:picLocks noChangeAspect="1" noChangeArrowheads="1"/>
          </p:cNvPicPr>
          <p:nvPr/>
        </p:nvPicPr>
        <p:blipFill>
          <a:blip r:embed="rId3" cstate="print"/>
          <a:srcRect/>
          <a:stretch>
            <a:fillRect/>
          </a:stretch>
        </p:blipFill>
        <p:spPr bwMode="auto">
          <a:xfrm>
            <a:off x="752475" y="-38100"/>
            <a:ext cx="7639050" cy="69342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1676400"/>
            <a:ext cx="8229600" cy="4191000"/>
          </a:xfrm>
        </p:spPr>
        <p:txBody>
          <a:bodyPr/>
          <a:lstStyle/>
          <a:p>
            <a:r>
              <a:rPr lang="en-US" sz="2900" dirty="0"/>
              <a:t>UCC filings – </a:t>
            </a:r>
            <a:r>
              <a:rPr lang="en-US" sz="2900" dirty="0">
                <a:hlinkClick r:id="rId3"/>
              </a:rPr>
              <a:t>Ohio Secretary of </a:t>
            </a:r>
            <a:r>
              <a:rPr lang="en-US" sz="2900" dirty="0" smtClean="0">
                <a:hlinkClick r:id="rId3"/>
              </a:rPr>
              <a:t>State</a:t>
            </a:r>
            <a:r>
              <a:rPr lang="en-US" sz="2900" dirty="0" smtClean="0"/>
              <a:t/>
            </a:r>
            <a:br>
              <a:rPr lang="en-US" sz="2900" dirty="0" smtClean="0"/>
            </a:br>
            <a:endParaRPr lang="en-US" sz="2900" dirty="0"/>
          </a:p>
          <a:p>
            <a:endParaRPr lang="en-US" sz="2900" dirty="0"/>
          </a:p>
          <a:p>
            <a:r>
              <a:rPr lang="en-US" sz="2900" dirty="0">
                <a:hlinkClick r:id="rId4"/>
              </a:rPr>
              <a:t>Searchsystems.net</a:t>
            </a:r>
            <a:r>
              <a:rPr lang="en-US" sz="2900" dirty="0"/>
              <a:t> for UCC filings</a:t>
            </a:r>
            <a:r>
              <a:rPr lang="en-US" sz="2900" dirty="0" smtClean="0"/>
              <a:t>.</a:t>
            </a:r>
          </a:p>
          <a:p>
            <a:pPr>
              <a:buNone/>
            </a:pPr>
            <a:r>
              <a:rPr lang="en-US" sz="2900" dirty="0" smtClean="0"/>
              <a:t/>
            </a:r>
            <a:br>
              <a:rPr lang="en-US" sz="2900" dirty="0" smtClean="0"/>
            </a:br>
            <a:endParaRPr lang="en-US" sz="2900" dirty="0"/>
          </a:p>
          <a:p>
            <a:r>
              <a:rPr lang="en-US" sz="2900" dirty="0"/>
              <a:t>UCC Article 9 filings may be with county recorder.</a:t>
            </a:r>
          </a:p>
          <a:p>
            <a:pPr>
              <a:buFontTx/>
              <a:buNone/>
            </a:pPr>
            <a:endParaRPr lang="en-US" sz="2900" dirty="0"/>
          </a:p>
          <a:p>
            <a:endParaRPr lang="en-US" sz="2900" dirty="0"/>
          </a:p>
        </p:txBody>
      </p:sp>
      <p:sp>
        <p:nvSpPr>
          <p:cNvPr id="22530" name="Rectangle 2"/>
          <p:cNvSpPr>
            <a:spLocks noGrp="1" noChangeArrowheads="1"/>
          </p:cNvSpPr>
          <p:nvPr>
            <p:ph type="title"/>
          </p:nvPr>
        </p:nvSpPr>
        <p:spPr>
          <a:xfrm>
            <a:off x="457200" y="503238"/>
            <a:ext cx="6816725" cy="671512"/>
          </a:xfrm>
        </p:spPr>
        <p:txBody>
          <a:bodyPr>
            <a:normAutofit fontScale="90000"/>
          </a:bodyPr>
          <a:lstStyle/>
          <a:p>
            <a:r>
              <a:rPr lang="en-US" sz="4000"/>
              <a:t>UCC Filings</a:t>
            </a:r>
          </a:p>
        </p:txBody>
      </p:sp>
      <p:pic>
        <p:nvPicPr>
          <p:cNvPr id="22535" name="Picture 7"/>
          <p:cNvPicPr>
            <a:picLocks noChangeAspect="1" noChangeArrowheads="1"/>
          </p:cNvPicPr>
          <p:nvPr/>
        </p:nvPicPr>
        <p:blipFill>
          <a:blip r:embed="rId5" cstate="print"/>
          <a:srcRect/>
          <a:stretch>
            <a:fillRect/>
          </a:stretch>
        </p:blipFill>
        <p:spPr bwMode="auto">
          <a:xfrm>
            <a:off x="6688956" y="228601"/>
            <a:ext cx="1616844"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143000"/>
            <a:ext cx="8229600" cy="4983163"/>
          </a:xfrm>
        </p:spPr>
        <p:txBody>
          <a:bodyPr>
            <a:normAutofit fontScale="92500" lnSpcReduction="20000"/>
          </a:bodyPr>
          <a:lstStyle/>
          <a:p>
            <a:r>
              <a:rPr lang="en-US" dirty="0"/>
              <a:t>Ohio 127th GA </a:t>
            </a:r>
            <a:r>
              <a:rPr lang="en-US" dirty="0">
                <a:hlinkClick r:id="rId3"/>
              </a:rPr>
              <a:t>SB 6 </a:t>
            </a:r>
            <a:r>
              <a:rPr lang="en-US" dirty="0"/>
              <a:t>(R.C. 149.45(B</a:t>
            </a:r>
            <a:r>
              <a:rPr lang="en-US" dirty="0" smtClean="0"/>
              <a:t>))</a:t>
            </a:r>
          </a:p>
          <a:p>
            <a:endParaRPr lang="en-US" dirty="0" smtClean="0"/>
          </a:p>
          <a:p>
            <a:r>
              <a:rPr lang="en-US" dirty="0" smtClean="0">
                <a:hlinkClick r:id="rId4"/>
              </a:rPr>
              <a:t>Social Security Number Protection Act of 2010</a:t>
            </a:r>
            <a:r>
              <a:rPr lang="en-US" dirty="0" smtClean="0"/>
              <a:t>, (S. 3789) Public Law No: </a:t>
            </a:r>
            <a:r>
              <a:rPr lang="en-US" dirty="0" smtClean="0"/>
              <a:t>111-318</a:t>
            </a:r>
            <a:endParaRPr lang="en-US" dirty="0"/>
          </a:p>
          <a:p>
            <a:pPr>
              <a:spcBef>
                <a:spcPct val="0"/>
              </a:spcBef>
              <a:buNone/>
            </a:pPr>
            <a:endParaRPr lang="en-US" dirty="0"/>
          </a:p>
          <a:p>
            <a:pPr>
              <a:spcBef>
                <a:spcPct val="0"/>
              </a:spcBef>
            </a:pPr>
            <a:r>
              <a:rPr lang="en-US" dirty="0" smtClean="0"/>
              <a:t>Bill to prohibit sale:  </a:t>
            </a:r>
            <a:r>
              <a:rPr lang="en-US" dirty="0"/>
              <a:t>Protecting the Privacy of Social Security Numbers Act of </a:t>
            </a:r>
            <a:r>
              <a:rPr lang="en-US" dirty="0" smtClean="0"/>
              <a:t>2009 – did not pass</a:t>
            </a:r>
          </a:p>
          <a:p>
            <a:pPr>
              <a:spcBef>
                <a:spcPct val="0"/>
              </a:spcBef>
            </a:pPr>
            <a:endParaRPr lang="en-US" dirty="0" smtClean="0"/>
          </a:p>
          <a:p>
            <a:pPr>
              <a:spcBef>
                <a:spcPct val="0"/>
              </a:spcBef>
            </a:pPr>
            <a:r>
              <a:rPr lang="en-US" dirty="0" smtClean="0"/>
              <a:t>PENDING Identity </a:t>
            </a:r>
            <a:r>
              <a:rPr lang="en-US" dirty="0" smtClean="0"/>
              <a:t>Theft Prevention Act of 2011 </a:t>
            </a:r>
            <a:br>
              <a:rPr lang="en-US" dirty="0" smtClean="0"/>
            </a:br>
            <a:endParaRPr lang="en-US" dirty="0" smtClean="0"/>
          </a:p>
          <a:p>
            <a:pPr>
              <a:spcBef>
                <a:spcPct val="0"/>
              </a:spcBef>
            </a:pPr>
            <a:endParaRPr lang="en-US" dirty="0"/>
          </a:p>
          <a:p>
            <a:pPr>
              <a:spcBef>
                <a:spcPct val="0"/>
              </a:spcBef>
            </a:pPr>
            <a:endParaRPr lang="en-US" dirty="0"/>
          </a:p>
          <a:p>
            <a:pPr lvl="4">
              <a:buFontTx/>
              <a:buNone/>
            </a:pPr>
            <a:r>
              <a:rPr lang="en-US" sz="800" dirty="0"/>
              <a:t>			Image: '</a:t>
            </a:r>
            <a:r>
              <a:rPr lang="en-US" sz="800" dirty="0">
                <a:hlinkClick r:id="rId5"/>
              </a:rPr>
              <a:t>My First Social Security Card</a:t>
            </a:r>
            <a:r>
              <a:rPr lang="en-US" sz="800" dirty="0"/>
              <a:t>' </a:t>
            </a:r>
            <a:br>
              <a:rPr lang="en-US" sz="800" dirty="0"/>
            </a:br>
            <a:r>
              <a:rPr lang="en-US" sz="800" dirty="0"/>
              <a:t>		www.flickr.com/photos/15914631@</a:t>
            </a:r>
            <a:br>
              <a:rPr lang="en-US" sz="800" dirty="0"/>
            </a:br>
            <a:r>
              <a:rPr lang="en-US" sz="800" dirty="0"/>
              <a:t>		N00/3348033925 </a:t>
            </a:r>
          </a:p>
          <a:p>
            <a:endParaRPr lang="en-US" sz="800" dirty="0"/>
          </a:p>
        </p:txBody>
      </p:sp>
      <p:sp>
        <p:nvSpPr>
          <p:cNvPr id="8194" name="Rectangle 2"/>
          <p:cNvSpPr>
            <a:spLocks noGrp="1" noChangeArrowheads="1"/>
          </p:cNvSpPr>
          <p:nvPr>
            <p:ph type="title"/>
          </p:nvPr>
        </p:nvSpPr>
        <p:spPr/>
        <p:txBody>
          <a:bodyPr>
            <a:normAutofit fontScale="90000"/>
          </a:bodyPr>
          <a:lstStyle/>
          <a:p>
            <a:r>
              <a:rPr lang="en-US" sz="4500" b="1"/>
              <a:t>Social Security No. protection</a:t>
            </a:r>
          </a:p>
        </p:txBody>
      </p:sp>
      <p:pic>
        <p:nvPicPr>
          <p:cNvPr id="8196" name="Picture 4" descr="socialsecuritycard"/>
          <p:cNvPicPr>
            <a:picLocks noChangeAspect="1" noChangeArrowheads="1"/>
          </p:cNvPicPr>
          <p:nvPr/>
        </p:nvPicPr>
        <p:blipFill>
          <a:blip r:embed="rId6" cstate="print"/>
          <a:srcRect/>
          <a:stretch>
            <a:fillRect/>
          </a:stretch>
        </p:blipFill>
        <p:spPr bwMode="auto">
          <a:xfrm>
            <a:off x="6477000" y="5029200"/>
            <a:ext cx="19431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457200" y="1447800"/>
            <a:ext cx="8229600" cy="4572000"/>
          </a:xfrm>
        </p:spPr>
        <p:txBody>
          <a:bodyPr>
            <a:normAutofit/>
          </a:bodyPr>
          <a:lstStyle/>
          <a:p>
            <a:r>
              <a:rPr lang="en-US" sz="3200" dirty="0"/>
              <a:t>Airplanes – </a:t>
            </a:r>
            <a:r>
              <a:rPr lang="en-US" sz="3200" dirty="0">
                <a:hlinkClick r:id="rId3"/>
              </a:rPr>
              <a:t>Landings</a:t>
            </a:r>
            <a:r>
              <a:rPr lang="en-US" sz="3200" dirty="0"/>
              <a:t>, </a:t>
            </a:r>
            <a:r>
              <a:rPr lang="en-US" sz="3200" dirty="0">
                <a:hlinkClick r:id="rId4"/>
              </a:rPr>
              <a:t>Portico</a:t>
            </a:r>
            <a:r>
              <a:rPr lang="en-US" sz="3200" dirty="0"/>
              <a:t>, </a:t>
            </a:r>
            <a:r>
              <a:rPr lang="en-US" sz="3200" dirty="0">
                <a:hlinkClick r:id="rId5"/>
              </a:rPr>
              <a:t>Celebrity Aircraft </a:t>
            </a:r>
            <a:endParaRPr lang="en-US" sz="3200" dirty="0" smtClean="0"/>
          </a:p>
          <a:p>
            <a:endParaRPr lang="en-US" sz="3200" dirty="0"/>
          </a:p>
          <a:p>
            <a:r>
              <a:rPr lang="en-US" sz="3200" dirty="0"/>
              <a:t>Boats - </a:t>
            </a:r>
            <a:r>
              <a:rPr lang="en-US" sz="3200" dirty="0">
                <a:hlinkClick r:id="rId4"/>
              </a:rPr>
              <a:t>Portico</a:t>
            </a:r>
            <a:r>
              <a:rPr lang="en-US" sz="3200" dirty="0"/>
              <a:t> </a:t>
            </a:r>
            <a:endParaRPr lang="en-US" sz="3200" dirty="0" smtClean="0"/>
          </a:p>
          <a:p>
            <a:endParaRPr lang="en-US" sz="3200" dirty="0"/>
          </a:p>
          <a:p>
            <a:r>
              <a:rPr lang="en-US" sz="3200" dirty="0">
                <a:hlinkClick r:id="rId6"/>
              </a:rPr>
              <a:t>Ohio Department of Public Safety Online Vehicle/Watercraft Title Inquiry </a:t>
            </a:r>
            <a:r>
              <a:rPr lang="en-US" sz="3200" dirty="0" smtClean="0">
                <a:hlinkClick r:id="rId6"/>
              </a:rPr>
              <a:t> </a:t>
            </a:r>
            <a:r>
              <a:rPr lang="en-US" sz="3200" dirty="0"/>
              <a:t>Boats, Autos, need VIN no. or title no</a:t>
            </a:r>
            <a:r>
              <a:rPr lang="en-US" sz="3200" dirty="0" smtClean="0"/>
              <a:t>.</a:t>
            </a:r>
          </a:p>
          <a:p>
            <a:endParaRPr lang="en-US" dirty="0"/>
          </a:p>
        </p:txBody>
      </p:sp>
      <p:sp>
        <p:nvSpPr>
          <p:cNvPr id="93186" name="Rectangle 2"/>
          <p:cNvSpPr>
            <a:spLocks noGrp="1" noChangeArrowheads="1"/>
          </p:cNvSpPr>
          <p:nvPr>
            <p:ph type="title"/>
          </p:nvPr>
        </p:nvSpPr>
        <p:spPr/>
        <p:txBody>
          <a:bodyPr/>
          <a:lstStyle/>
          <a:p>
            <a:r>
              <a:rPr lang="en-US"/>
              <a:t>Airplanes, Cars &amp; Boats</a:t>
            </a:r>
          </a:p>
        </p:txBody>
      </p:sp>
      <p:pic>
        <p:nvPicPr>
          <p:cNvPr id="93188" name="Picture 4" descr="airplane"/>
          <p:cNvPicPr>
            <a:picLocks noChangeAspect="1" noChangeArrowheads="1"/>
          </p:cNvPicPr>
          <p:nvPr/>
        </p:nvPicPr>
        <p:blipFill>
          <a:blip r:embed="rId7" cstate="print"/>
          <a:srcRect/>
          <a:stretch>
            <a:fillRect/>
          </a:stretch>
        </p:blipFill>
        <p:spPr bwMode="auto">
          <a:xfrm>
            <a:off x="5867400" y="2133600"/>
            <a:ext cx="1752600" cy="17526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p:txBody>
          <a:bodyPr/>
          <a:lstStyle/>
          <a:p>
            <a:endParaRPr lang="en-US"/>
          </a:p>
        </p:txBody>
      </p:sp>
      <p:sp>
        <p:nvSpPr>
          <p:cNvPr id="95234" name="Rectangle 2"/>
          <p:cNvSpPr>
            <a:spLocks noGrp="1" noChangeArrowheads="1"/>
          </p:cNvSpPr>
          <p:nvPr>
            <p:ph type="title"/>
          </p:nvPr>
        </p:nvSpPr>
        <p:spPr/>
        <p:txBody>
          <a:bodyPr/>
          <a:lstStyle/>
          <a:p>
            <a:endParaRPr lang="en-US"/>
          </a:p>
        </p:txBody>
      </p:sp>
      <p:pic>
        <p:nvPicPr>
          <p:cNvPr id="95236" name="Picture 4" descr="v4"/>
          <p:cNvPicPr>
            <a:picLocks noChangeAspect="1" noChangeArrowheads="1"/>
          </p:cNvPicPr>
          <p:nvPr/>
        </p:nvPicPr>
        <p:blipFill>
          <a:blip r:embed="rId3" cstate="print"/>
          <a:srcRect/>
          <a:stretch>
            <a:fillRect/>
          </a:stretch>
        </p:blipFill>
        <p:spPr bwMode="auto">
          <a:xfrm>
            <a:off x="1081088" y="0"/>
            <a:ext cx="6981825" cy="6858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p:txBody>
          <a:bodyPr/>
          <a:lstStyle/>
          <a:p>
            <a:endParaRPr lang="en-US"/>
          </a:p>
        </p:txBody>
      </p:sp>
      <p:sp>
        <p:nvSpPr>
          <p:cNvPr id="96258" name="Rectangle 2"/>
          <p:cNvSpPr>
            <a:spLocks noGrp="1" noChangeArrowheads="1"/>
          </p:cNvSpPr>
          <p:nvPr>
            <p:ph type="title"/>
          </p:nvPr>
        </p:nvSpPr>
        <p:spPr/>
        <p:txBody>
          <a:bodyPr/>
          <a:lstStyle/>
          <a:p>
            <a:endParaRPr lang="en-US"/>
          </a:p>
        </p:txBody>
      </p:sp>
      <p:pic>
        <p:nvPicPr>
          <p:cNvPr id="96260" name="Picture 4" descr="v5"/>
          <p:cNvPicPr>
            <a:picLocks noChangeAspect="1" noChangeArrowheads="1"/>
          </p:cNvPicPr>
          <p:nvPr/>
        </p:nvPicPr>
        <p:blipFill>
          <a:blip r:embed="rId3" cstate="print"/>
          <a:srcRect/>
          <a:stretch>
            <a:fillRect/>
          </a:stretch>
        </p:blipFill>
        <p:spPr bwMode="auto">
          <a:xfrm>
            <a:off x="1157288" y="314325"/>
            <a:ext cx="6829425" cy="622935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p:txBody>
          <a:bodyPr/>
          <a:lstStyle/>
          <a:p>
            <a:r>
              <a:rPr lang="en-US" dirty="0"/>
              <a:t>Corporate insiders – officers, directors, &gt;10% shareholders</a:t>
            </a:r>
          </a:p>
          <a:p>
            <a:r>
              <a:rPr lang="en-US" dirty="0"/>
              <a:t>SEC Forms 3, 4, 5 and 144 </a:t>
            </a:r>
          </a:p>
          <a:p>
            <a:r>
              <a:rPr lang="en-US" dirty="0"/>
              <a:t>SEC’s </a:t>
            </a:r>
            <a:r>
              <a:rPr lang="en-US" dirty="0" smtClean="0">
                <a:hlinkClick r:id="rId3"/>
              </a:rPr>
              <a:t>Edgar</a:t>
            </a:r>
            <a:endParaRPr lang="en-US" dirty="0"/>
          </a:p>
          <a:p>
            <a:endParaRPr lang="en-US" dirty="0"/>
          </a:p>
        </p:txBody>
      </p:sp>
      <p:sp>
        <p:nvSpPr>
          <p:cNvPr id="106498" name="Rectangle 2"/>
          <p:cNvSpPr>
            <a:spLocks noGrp="1" noChangeArrowheads="1"/>
          </p:cNvSpPr>
          <p:nvPr>
            <p:ph type="title"/>
          </p:nvPr>
        </p:nvSpPr>
        <p:spPr/>
        <p:txBody>
          <a:bodyPr/>
          <a:lstStyle/>
          <a:p>
            <a:r>
              <a:rPr lang="en-US"/>
              <a:t>Stocks</a:t>
            </a:r>
          </a:p>
        </p:txBody>
      </p:sp>
      <p:pic>
        <p:nvPicPr>
          <p:cNvPr id="106500" name="Picture 4"/>
          <p:cNvPicPr>
            <a:picLocks noChangeAspect="1" noChangeArrowheads="1"/>
          </p:cNvPicPr>
          <p:nvPr/>
        </p:nvPicPr>
        <p:blipFill>
          <a:blip r:embed="rId4" cstate="print"/>
          <a:srcRect/>
          <a:stretch>
            <a:fillRect/>
          </a:stretch>
        </p:blipFill>
        <p:spPr bwMode="auto">
          <a:xfrm>
            <a:off x="3124200" y="4224338"/>
            <a:ext cx="3276600" cy="2347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p:txBody>
          <a:bodyPr/>
          <a:lstStyle/>
          <a:p>
            <a:r>
              <a:rPr lang="en-US" dirty="0"/>
              <a:t>County Auditor or County </a:t>
            </a:r>
            <a:r>
              <a:rPr lang="en-US" dirty="0" smtClean="0"/>
              <a:t>Treasurer</a:t>
            </a:r>
          </a:p>
          <a:p>
            <a:endParaRPr lang="en-US" dirty="0" smtClean="0"/>
          </a:p>
          <a:p>
            <a:r>
              <a:rPr lang="en-US" dirty="0" smtClean="0"/>
              <a:t>Summit Count Fiscal Office </a:t>
            </a:r>
            <a:r>
              <a:rPr lang="en-US" dirty="0" smtClean="0">
                <a:hlinkClick r:id="rId3"/>
              </a:rPr>
              <a:t>Unclaimed Funds</a:t>
            </a:r>
            <a:endParaRPr lang="en-US" dirty="0" smtClean="0"/>
          </a:p>
          <a:p>
            <a:endParaRPr lang="en-US" dirty="0" smtClean="0"/>
          </a:p>
          <a:p>
            <a:r>
              <a:rPr lang="en-US" dirty="0" smtClean="0">
                <a:hlinkClick r:id="rId4"/>
              </a:rPr>
              <a:t>Ohio Department of Commerce Online Treasure Hunt </a:t>
            </a:r>
            <a:r>
              <a:rPr lang="en-US" dirty="0" smtClean="0"/>
              <a:t>(to ODC after 5 years)</a:t>
            </a:r>
          </a:p>
          <a:p>
            <a:endParaRPr lang="en-US" dirty="0" smtClean="0"/>
          </a:p>
          <a:p>
            <a:r>
              <a:rPr lang="en-US" dirty="0" smtClean="0">
                <a:hlinkClick r:id="rId5"/>
              </a:rPr>
              <a:t>National </a:t>
            </a:r>
            <a:r>
              <a:rPr lang="en-US" dirty="0">
                <a:hlinkClick r:id="rId5"/>
              </a:rPr>
              <a:t>Association of Unclaimed Property Administrators</a:t>
            </a:r>
            <a:r>
              <a:rPr lang="en-US" dirty="0"/>
              <a:t>  </a:t>
            </a:r>
          </a:p>
        </p:txBody>
      </p:sp>
      <p:sp>
        <p:nvSpPr>
          <p:cNvPr id="107522" name="Rectangle 2"/>
          <p:cNvSpPr>
            <a:spLocks noGrp="1" noChangeArrowheads="1"/>
          </p:cNvSpPr>
          <p:nvPr>
            <p:ph type="title"/>
          </p:nvPr>
        </p:nvSpPr>
        <p:spPr/>
        <p:txBody>
          <a:bodyPr/>
          <a:lstStyle/>
          <a:p>
            <a:r>
              <a:rPr lang="en-US"/>
              <a:t>Unclaimed Funds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a:t>Compiler of records obtains info from credit bureaus or other "financial institutions“</a:t>
            </a:r>
          </a:p>
          <a:p>
            <a:endParaRPr lang="en-US" dirty="0"/>
          </a:p>
          <a:p>
            <a:r>
              <a:rPr lang="en-US" dirty="0">
                <a:hlinkClick r:id="rId3"/>
              </a:rPr>
              <a:t>What You Should Know About LexisNexis Person Locator Products and the Gramm Leach Bliley Act </a:t>
            </a:r>
            <a:r>
              <a:rPr lang="en-US" dirty="0"/>
              <a:t>    - permissible uses</a:t>
            </a:r>
          </a:p>
          <a:p>
            <a:endParaRPr lang="en-US" dirty="0"/>
          </a:p>
        </p:txBody>
      </p:sp>
      <p:sp>
        <p:nvSpPr>
          <p:cNvPr id="32770" name="Rectangle 2"/>
          <p:cNvSpPr>
            <a:spLocks noGrp="1" noChangeArrowheads="1"/>
          </p:cNvSpPr>
          <p:nvPr>
            <p:ph type="title"/>
          </p:nvPr>
        </p:nvSpPr>
        <p:spPr/>
        <p:txBody>
          <a:bodyPr/>
          <a:lstStyle/>
          <a:p>
            <a:r>
              <a:rPr lang="en-US" b="1"/>
              <a:t>Gramm Leach Bliley</a:t>
            </a:r>
            <a:r>
              <a:rPr lang="en-US"/>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1600200"/>
            <a:ext cx="6324600" cy="4525963"/>
          </a:xfrm>
        </p:spPr>
        <p:txBody>
          <a:bodyPr/>
          <a:lstStyle/>
          <a:p>
            <a:r>
              <a:rPr lang="en-US" sz="3400" dirty="0"/>
              <a:t>Court policies </a:t>
            </a:r>
            <a:r>
              <a:rPr lang="en-US" sz="3400" dirty="0">
                <a:hlinkClick r:id="rId3"/>
              </a:rPr>
              <a:t>Superintendence Rules 44-47</a:t>
            </a:r>
            <a:r>
              <a:rPr lang="en-US" sz="3400" dirty="0"/>
              <a:t>, </a:t>
            </a:r>
            <a:r>
              <a:rPr lang="en-US" sz="3400" dirty="0" smtClean="0"/>
              <a:t>effective </a:t>
            </a:r>
            <a:r>
              <a:rPr lang="en-US" sz="3400" dirty="0"/>
              <a:t>July 1, 2009</a:t>
            </a:r>
          </a:p>
          <a:p>
            <a:r>
              <a:rPr lang="en-US" dirty="0"/>
              <a:t>parties who file documents are responsible for redacting "personal </a:t>
            </a:r>
            <a:r>
              <a:rPr lang="en-US" dirty="0" smtClean="0"/>
              <a:t>identifiers”</a:t>
            </a:r>
            <a:endParaRPr lang="en-US" dirty="0"/>
          </a:p>
        </p:txBody>
      </p:sp>
      <p:sp>
        <p:nvSpPr>
          <p:cNvPr id="9218" name="Rectangle 2"/>
          <p:cNvSpPr>
            <a:spLocks noGrp="1" noChangeArrowheads="1"/>
          </p:cNvSpPr>
          <p:nvPr>
            <p:ph type="title"/>
          </p:nvPr>
        </p:nvSpPr>
        <p:spPr/>
        <p:txBody>
          <a:bodyPr>
            <a:normAutofit/>
          </a:bodyPr>
          <a:lstStyle/>
          <a:p>
            <a:r>
              <a:rPr lang="en-US" sz="4000" dirty="0" smtClean="0"/>
              <a:t> </a:t>
            </a:r>
            <a:r>
              <a:rPr lang="en-US" sz="4000" dirty="0"/>
              <a:t>Ohio Superintendence Rules</a:t>
            </a:r>
          </a:p>
        </p:txBody>
      </p:sp>
      <p:pic>
        <p:nvPicPr>
          <p:cNvPr id="9220" name="Picture 4" descr="records3"/>
          <p:cNvPicPr>
            <a:picLocks noChangeAspect="1" noChangeArrowheads="1"/>
          </p:cNvPicPr>
          <p:nvPr/>
        </p:nvPicPr>
        <p:blipFill>
          <a:blip r:embed="rId4" cstate="print"/>
          <a:srcRect/>
          <a:stretch>
            <a:fillRect/>
          </a:stretch>
        </p:blipFill>
        <p:spPr bwMode="auto">
          <a:xfrm>
            <a:off x="6781800" y="2895600"/>
            <a:ext cx="2185988" cy="2514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1415</TotalTime>
  <Words>1679</Words>
  <Application>Microsoft Office PowerPoint</Application>
  <PresentationFormat>On-screen Show (4:3)</PresentationFormat>
  <Paragraphs>345</Paragraphs>
  <Slides>74</Slides>
  <Notes>74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74</vt:i4>
      </vt:variant>
    </vt:vector>
  </HeadingPairs>
  <TitlesOfParts>
    <vt:vector size="81" baseType="lpstr">
      <vt:lpstr>Arial</vt:lpstr>
      <vt:lpstr>Arial Black</vt:lpstr>
      <vt:lpstr>Times New Roman</vt:lpstr>
      <vt:lpstr>Wingdings</vt:lpstr>
      <vt:lpstr>Symbol</vt:lpstr>
      <vt:lpstr>Concourse</vt:lpstr>
      <vt:lpstr>Office Theme</vt:lpstr>
      <vt:lpstr>Investigative Research:  Public Records and “Publicly Available Information</vt:lpstr>
      <vt:lpstr>Research Guide</vt:lpstr>
      <vt:lpstr>What is available? </vt:lpstr>
      <vt:lpstr>FOIA Limits</vt:lpstr>
      <vt:lpstr>Statutes limiting access</vt:lpstr>
      <vt:lpstr>Fair Credit Reporting Act</vt:lpstr>
      <vt:lpstr>Social Security No. protection</vt:lpstr>
      <vt:lpstr>Gramm Leach Bliley </vt:lpstr>
      <vt:lpstr> Ohio Superintendence Rules</vt:lpstr>
      <vt:lpstr>Restrictions on Accessing</vt:lpstr>
      <vt:lpstr>Is “free background check” on the Web possible?</vt:lpstr>
      <vt:lpstr>For Fee Databases</vt:lpstr>
      <vt:lpstr>Important Tips</vt:lpstr>
      <vt:lpstr>Starting Points and Portals</vt:lpstr>
      <vt:lpstr>Slide 15</vt:lpstr>
      <vt:lpstr>Slide 16</vt:lpstr>
      <vt:lpstr>Professional Licenses</vt:lpstr>
      <vt:lpstr>Slide 18</vt:lpstr>
      <vt:lpstr>Slide 19</vt:lpstr>
      <vt:lpstr>Slide 20</vt:lpstr>
      <vt:lpstr>Slide 21</vt:lpstr>
      <vt:lpstr>Slide 22</vt:lpstr>
      <vt:lpstr>Slide 23</vt:lpstr>
      <vt:lpstr>Slide 24</vt:lpstr>
      <vt:lpstr>Slide 25</vt:lpstr>
      <vt:lpstr>Slide 26</vt:lpstr>
      <vt:lpstr>Slide 27</vt:lpstr>
      <vt:lpstr>Attorney Licenses</vt:lpstr>
      <vt:lpstr>Slide 29</vt:lpstr>
      <vt:lpstr>State Medical Board of Ohio </vt:lpstr>
      <vt:lpstr>Stock Brokers &amp; Advisors</vt:lpstr>
      <vt:lpstr>Slide 32</vt:lpstr>
      <vt:lpstr>Slide 33</vt:lpstr>
      <vt:lpstr>Stock Brokers</vt:lpstr>
      <vt:lpstr>Slide 35</vt:lpstr>
      <vt:lpstr>Slide 36</vt:lpstr>
      <vt:lpstr>Slide 37</vt:lpstr>
      <vt:lpstr>Slide 38</vt:lpstr>
      <vt:lpstr>Slide 39</vt:lpstr>
      <vt:lpstr>Accountants</vt:lpstr>
      <vt:lpstr>Criminal Records</vt:lpstr>
      <vt:lpstr>Criminal Records</vt:lpstr>
      <vt:lpstr>Criminal Records – Free Web</vt:lpstr>
      <vt:lpstr>Slide 44</vt:lpstr>
      <vt:lpstr>Slide 45</vt:lpstr>
      <vt:lpstr>Slide 46</vt:lpstr>
      <vt:lpstr>Slide 47</vt:lpstr>
      <vt:lpstr>Sex offender databases</vt:lpstr>
      <vt:lpstr>Criminal Records</vt:lpstr>
      <vt:lpstr>Vital Records –Birth/Death </vt:lpstr>
      <vt:lpstr>Death Records</vt:lpstr>
      <vt:lpstr>Vital Records – Marriage and Divorce</vt:lpstr>
      <vt:lpstr>Cuyahoga County Marriage &amp; Divorce</vt:lpstr>
      <vt:lpstr>Summit County</vt:lpstr>
      <vt:lpstr>Slide 55</vt:lpstr>
      <vt:lpstr>Assets – Generally</vt:lpstr>
      <vt:lpstr>Real Property</vt:lpstr>
      <vt:lpstr>Assets – Real Estate</vt:lpstr>
      <vt:lpstr>Ohio</vt:lpstr>
      <vt:lpstr>Cuyahoga County Real Estate</vt:lpstr>
      <vt:lpstr>Summit County</vt:lpstr>
      <vt:lpstr>Slide 62</vt:lpstr>
      <vt:lpstr>Slide 63</vt:lpstr>
      <vt:lpstr>Slide 64</vt:lpstr>
      <vt:lpstr>Slide 65</vt:lpstr>
      <vt:lpstr>Slide 66</vt:lpstr>
      <vt:lpstr>Slide 67</vt:lpstr>
      <vt:lpstr>Slide 68</vt:lpstr>
      <vt:lpstr>UCC Filings</vt:lpstr>
      <vt:lpstr>Airplanes, Cars &amp; Boats</vt:lpstr>
      <vt:lpstr>Slide 71</vt:lpstr>
      <vt:lpstr>Slide 72</vt:lpstr>
      <vt:lpstr>Stocks</vt:lpstr>
      <vt:lpstr>Unclaimed Funds</vt:lpstr>
    </vt:vector>
  </TitlesOfParts>
  <Company>CSU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Investigative Research:  Public Records and “Publicly Available Information</dc:title>
  <dc:creator>saltmeyer</dc:creator>
  <cp:lastModifiedBy>Sue Altmeyer</cp:lastModifiedBy>
  <cp:revision>110</cp:revision>
  <dcterms:created xsi:type="dcterms:W3CDTF">2009-04-16T17:08:18Z</dcterms:created>
  <dcterms:modified xsi:type="dcterms:W3CDTF">2011-11-11T01:31:54Z</dcterms:modified>
</cp:coreProperties>
</file>